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2" r:id="rId1"/>
  </p:sldMasterIdLst>
  <p:sldIdLst>
    <p:sldId id="312" r:id="rId2"/>
    <p:sldId id="261" r:id="rId3"/>
    <p:sldId id="315" r:id="rId4"/>
    <p:sldId id="314" r:id="rId5"/>
    <p:sldId id="316" r:id="rId6"/>
    <p:sldId id="268" r:id="rId7"/>
    <p:sldId id="317" r:id="rId8"/>
    <p:sldId id="340" r:id="rId9"/>
    <p:sldId id="341" r:id="rId10"/>
    <p:sldId id="320" r:id="rId11"/>
    <p:sldId id="265" r:id="rId12"/>
    <p:sldId id="321" r:id="rId13"/>
    <p:sldId id="318" r:id="rId14"/>
    <p:sldId id="319" r:id="rId15"/>
    <p:sldId id="322" r:id="rId16"/>
    <p:sldId id="269" r:id="rId17"/>
    <p:sldId id="326" r:id="rId18"/>
    <p:sldId id="327" r:id="rId19"/>
    <p:sldId id="328" r:id="rId20"/>
    <p:sldId id="329" r:id="rId21"/>
    <p:sldId id="330" r:id="rId22"/>
    <p:sldId id="331" r:id="rId23"/>
    <p:sldId id="332" r:id="rId24"/>
    <p:sldId id="285" r:id="rId25"/>
    <p:sldId id="333" r:id="rId26"/>
    <p:sldId id="334" r:id="rId27"/>
    <p:sldId id="267" r:id="rId28"/>
    <p:sldId id="275" r:id="rId29"/>
    <p:sldId id="270" r:id="rId30"/>
    <p:sldId id="264" r:id="rId31"/>
    <p:sldId id="286" r:id="rId32"/>
    <p:sldId id="283" r:id="rId33"/>
    <p:sldId id="284" r:id="rId34"/>
    <p:sldId id="278" r:id="rId35"/>
    <p:sldId id="280" r:id="rId36"/>
    <p:sldId id="281" r:id="rId37"/>
    <p:sldId id="282" r:id="rId38"/>
    <p:sldId id="288" r:id="rId39"/>
    <p:sldId id="291" r:id="rId40"/>
    <p:sldId id="292" r:id="rId41"/>
    <p:sldId id="293" r:id="rId42"/>
    <p:sldId id="290" r:id="rId43"/>
    <p:sldId id="289" r:id="rId44"/>
    <p:sldId id="294" r:id="rId45"/>
    <p:sldId id="298" r:id="rId46"/>
    <p:sldId id="305" r:id="rId47"/>
    <p:sldId id="302" r:id="rId48"/>
    <p:sldId id="297" r:id="rId49"/>
    <p:sldId id="296" r:id="rId50"/>
    <p:sldId id="301" r:id="rId51"/>
    <p:sldId id="303" r:id="rId52"/>
    <p:sldId id="304" r:id="rId53"/>
    <p:sldId id="310" r:id="rId54"/>
    <p:sldId id="309" r:id="rId55"/>
    <p:sldId id="306" r:id="rId56"/>
    <p:sldId id="307" r:id="rId57"/>
    <p:sldId id="338" r:id="rId58"/>
    <p:sldId id="339" r:id="rId59"/>
    <p:sldId id="299" r:id="rId60"/>
    <p:sldId id="336" r:id="rId61"/>
    <p:sldId id="335" r:id="rId62"/>
    <p:sldId id="311" r:id="rId63"/>
    <p:sldId id="337" r:id="rId64"/>
    <p:sldId id="300" r:id="rId65"/>
    <p:sldId id="259" r:id="rId66"/>
  </p:sldIdLst>
  <p:sldSz cx="9144000" cy="6858000" type="screen4x3"/>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FF00"/>
    <a:srgbClr val="CC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p:cViewPr varScale="1">
        <p:scale>
          <a:sx n="62" d="100"/>
          <a:sy n="62" d="100"/>
        </p:scale>
        <p:origin x="1920" y="5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113047C-D7AB-474D-952F-502556549240}"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tr-TR"/>
        </a:p>
      </dgm:t>
    </dgm:pt>
    <dgm:pt modelId="{CA526E2E-0251-4D04-B6F0-3788BA46F878}">
      <dgm:prSet custT="1"/>
      <dgm:spPr/>
      <dgm:t>
        <a:bodyPr/>
        <a:lstStyle/>
        <a:p>
          <a:pPr rtl="0"/>
          <a:r>
            <a:rPr lang="tr-TR" sz="2400" b="0" dirty="0"/>
            <a:t>Özerklik</a:t>
          </a:r>
          <a:r>
            <a:rPr lang="tr-TR" sz="3500" b="1" dirty="0"/>
            <a:t> </a:t>
          </a:r>
          <a:endParaRPr lang="tr-TR" sz="3500" dirty="0"/>
        </a:p>
      </dgm:t>
    </dgm:pt>
    <dgm:pt modelId="{2F518B18-CE09-414E-B349-FCC6030C1160}" type="parTrans" cxnId="{D09E04C3-EC5E-4F42-8B26-9AD9C4D5F778}">
      <dgm:prSet/>
      <dgm:spPr/>
      <dgm:t>
        <a:bodyPr/>
        <a:lstStyle/>
        <a:p>
          <a:endParaRPr lang="tr-TR"/>
        </a:p>
      </dgm:t>
    </dgm:pt>
    <dgm:pt modelId="{1B78DFAE-EC32-42FC-BD65-3688F3EEEA24}" type="sibTrans" cxnId="{D09E04C3-EC5E-4F42-8B26-9AD9C4D5F778}">
      <dgm:prSet/>
      <dgm:spPr/>
      <dgm:t>
        <a:bodyPr/>
        <a:lstStyle/>
        <a:p>
          <a:endParaRPr lang="tr-TR"/>
        </a:p>
      </dgm:t>
    </dgm:pt>
    <dgm:pt modelId="{A67EF2CD-2A6C-4E85-AB24-BD31ADDBAB8F}">
      <dgm:prSet custT="1"/>
      <dgm:spPr/>
      <dgm:t>
        <a:bodyPr/>
        <a:lstStyle/>
        <a:p>
          <a:pPr rtl="0"/>
          <a:r>
            <a:rPr lang="tr-TR" sz="2400" b="0" dirty="0"/>
            <a:t>Adalet</a:t>
          </a:r>
          <a:r>
            <a:rPr lang="tr-TR" sz="2400" b="1" dirty="0"/>
            <a:t>   </a:t>
          </a:r>
          <a:endParaRPr lang="tr-TR" sz="2400" dirty="0"/>
        </a:p>
      </dgm:t>
    </dgm:pt>
    <dgm:pt modelId="{BD0720E0-AF72-49C3-ACD0-9A7AFD83173E}" type="parTrans" cxnId="{A82BB0B7-A978-4646-8420-795E13F47E0F}">
      <dgm:prSet/>
      <dgm:spPr/>
      <dgm:t>
        <a:bodyPr/>
        <a:lstStyle/>
        <a:p>
          <a:endParaRPr lang="tr-TR"/>
        </a:p>
      </dgm:t>
    </dgm:pt>
    <dgm:pt modelId="{06F04C4E-A18E-4DA9-98BA-F59487BF061B}" type="sibTrans" cxnId="{A82BB0B7-A978-4646-8420-795E13F47E0F}">
      <dgm:prSet/>
      <dgm:spPr/>
      <dgm:t>
        <a:bodyPr/>
        <a:lstStyle/>
        <a:p>
          <a:endParaRPr lang="tr-TR"/>
        </a:p>
      </dgm:t>
    </dgm:pt>
    <dgm:pt modelId="{79F473B1-3300-4AA9-8853-E75F8CBDAD56}" type="pres">
      <dgm:prSet presAssocID="{D113047C-D7AB-474D-952F-502556549240}" presName="Name0" presStyleCnt="0">
        <dgm:presLayoutVars>
          <dgm:chPref val="3"/>
          <dgm:dir/>
          <dgm:animLvl val="lvl"/>
          <dgm:resizeHandles/>
        </dgm:presLayoutVars>
      </dgm:prSet>
      <dgm:spPr/>
    </dgm:pt>
    <dgm:pt modelId="{86E31941-3F2F-43CC-B7BE-83521274A9D2}" type="pres">
      <dgm:prSet presAssocID="{CA526E2E-0251-4D04-B6F0-3788BA46F878}" presName="horFlow" presStyleCnt="0"/>
      <dgm:spPr/>
    </dgm:pt>
    <dgm:pt modelId="{C7404D4E-6E0E-42B8-83CC-503C56F0154D}" type="pres">
      <dgm:prSet presAssocID="{CA526E2E-0251-4D04-B6F0-3788BA46F878}" presName="bigChev" presStyleLbl="node1" presStyleIdx="0" presStyleCnt="2" custScaleY="51656"/>
      <dgm:spPr/>
    </dgm:pt>
    <dgm:pt modelId="{1A55F981-FF1D-4FF5-A139-1F771225229F}" type="pres">
      <dgm:prSet presAssocID="{CA526E2E-0251-4D04-B6F0-3788BA46F878}" presName="vSp" presStyleCnt="0"/>
      <dgm:spPr/>
    </dgm:pt>
    <dgm:pt modelId="{206336B4-0625-4F4C-8914-8FC9D4EB8960}" type="pres">
      <dgm:prSet presAssocID="{A67EF2CD-2A6C-4E85-AB24-BD31ADDBAB8F}" presName="horFlow" presStyleCnt="0"/>
      <dgm:spPr/>
    </dgm:pt>
    <dgm:pt modelId="{23B5C4FE-1DA0-4DCE-B40A-F615E19F6802}" type="pres">
      <dgm:prSet presAssocID="{A67EF2CD-2A6C-4E85-AB24-BD31ADDBAB8F}" presName="bigChev" presStyleLbl="node1" presStyleIdx="1" presStyleCnt="2" custScaleY="44520"/>
      <dgm:spPr/>
    </dgm:pt>
  </dgm:ptLst>
  <dgm:cxnLst>
    <dgm:cxn modelId="{5C2D156F-ADF2-4BB9-9AAE-2F7C5F3D2A25}" type="presOf" srcId="{A67EF2CD-2A6C-4E85-AB24-BD31ADDBAB8F}" destId="{23B5C4FE-1DA0-4DCE-B40A-F615E19F6802}" srcOrd="0" destOrd="0" presId="urn:microsoft.com/office/officeart/2005/8/layout/lProcess3"/>
    <dgm:cxn modelId="{A82BB0B7-A978-4646-8420-795E13F47E0F}" srcId="{D113047C-D7AB-474D-952F-502556549240}" destId="{A67EF2CD-2A6C-4E85-AB24-BD31ADDBAB8F}" srcOrd="1" destOrd="0" parTransId="{BD0720E0-AF72-49C3-ACD0-9A7AFD83173E}" sibTransId="{06F04C4E-A18E-4DA9-98BA-F59487BF061B}"/>
    <dgm:cxn modelId="{D09E04C3-EC5E-4F42-8B26-9AD9C4D5F778}" srcId="{D113047C-D7AB-474D-952F-502556549240}" destId="{CA526E2E-0251-4D04-B6F0-3788BA46F878}" srcOrd="0" destOrd="0" parTransId="{2F518B18-CE09-414E-B349-FCC6030C1160}" sibTransId="{1B78DFAE-EC32-42FC-BD65-3688F3EEEA24}"/>
    <dgm:cxn modelId="{489A4AD0-D3A2-43B1-84E0-72EBFC33A051}" type="presOf" srcId="{D113047C-D7AB-474D-952F-502556549240}" destId="{79F473B1-3300-4AA9-8853-E75F8CBDAD56}" srcOrd="0" destOrd="0" presId="urn:microsoft.com/office/officeart/2005/8/layout/lProcess3"/>
    <dgm:cxn modelId="{5F7706ED-EB72-4E99-81F6-FF450CE2492A}" type="presOf" srcId="{CA526E2E-0251-4D04-B6F0-3788BA46F878}" destId="{C7404D4E-6E0E-42B8-83CC-503C56F0154D}" srcOrd="0" destOrd="0" presId="urn:microsoft.com/office/officeart/2005/8/layout/lProcess3"/>
    <dgm:cxn modelId="{FFFEDE7A-B812-4D3B-9050-7507F490B86A}" type="presParOf" srcId="{79F473B1-3300-4AA9-8853-E75F8CBDAD56}" destId="{86E31941-3F2F-43CC-B7BE-83521274A9D2}" srcOrd="0" destOrd="0" presId="urn:microsoft.com/office/officeart/2005/8/layout/lProcess3"/>
    <dgm:cxn modelId="{511FB6D2-8402-47C0-AD6A-BBF5DB49FA3F}" type="presParOf" srcId="{86E31941-3F2F-43CC-B7BE-83521274A9D2}" destId="{C7404D4E-6E0E-42B8-83CC-503C56F0154D}" srcOrd="0" destOrd="0" presId="urn:microsoft.com/office/officeart/2005/8/layout/lProcess3"/>
    <dgm:cxn modelId="{711FC12C-40B6-49F8-8493-E83DD6357E1B}" type="presParOf" srcId="{79F473B1-3300-4AA9-8853-E75F8CBDAD56}" destId="{1A55F981-FF1D-4FF5-A139-1F771225229F}" srcOrd="1" destOrd="0" presId="urn:microsoft.com/office/officeart/2005/8/layout/lProcess3"/>
    <dgm:cxn modelId="{C12A6F46-939C-4D41-832B-7519AF05A1E0}" type="presParOf" srcId="{79F473B1-3300-4AA9-8853-E75F8CBDAD56}" destId="{206336B4-0625-4F4C-8914-8FC9D4EB8960}" srcOrd="2" destOrd="0" presId="urn:microsoft.com/office/officeart/2005/8/layout/lProcess3"/>
    <dgm:cxn modelId="{47026A0C-8F70-4E67-A26A-B7D2B15D1D9A}" type="presParOf" srcId="{206336B4-0625-4F4C-8914-8FC9D4EB8960}" destId="{23B5C4FE-1DA0-4DCE-B40A-F615E19F6802}" srcOrd="0" destOrd="0" presId="urn:microsoft.com/office/officeart/2005/8/layout/l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6BD2699-AB15-4FA2-833B-85FE8242DC6B}" type="doc">
      <dgm:prSet loTypeId="urn:microsoft.com/office/officeart/2005/8/layout/cycle3" loCatId="cycle" qsTypeId="urn:microsoft.com/office/officeart/2005/8/quickstyle/simple1" qsCatId="simple" csTypeId="urn:microsoft.com/office/officeart/2005/8/colors/accent1_2" csCatId="accent1" phldr="1"/>
      <dgm:spPr/>
      <dgm:t>
        <a:bodyPr/>
        <a:lstStyle/>
        <a:p>
          <a:endParaRPr lang="tr-TR"/>
        </a:p>
      </dgm:t>
    </dgm:pt>
    <dgm:pt modelId="{3A543799-EFDE-4A80-A3B4-CB6BA43C4A8D}">
      <dgm:prSet/>
      <dgm:spPr/>
      <dgm:t>
        <a:bodyPr/>
        <a:lstStyle/>
        <a:p>
          <a:pPr rtl="0"/>
          <a:r>
            <a:rPr lang="tr-TR" dirty="0"/>
            <a:t>Öldürmeyin </a:t>
          </a:r>
        </a:p>
      </dgm:t>
    </dgm:pt>
    <dgm:pt modelId="{581F4CAB-2335-4B7B-8EFA-CF83EC0D05F6}" type="parTrans" cxnId="{4EB776DA-E6BC-495E-81A8-18B8805F21DD}">
      <dgm:prSet/>
      <dgm:spPr/>
      <dgm:t>
        <a:bodyPr/>
        <a:lstStyle/>
        <a:p>
          <a:endParaRPr lang="tr-TR"/>
        </a:p>
      </dgm:t>
    </dgm:pt>
    <dgm:pt modelId="{64339E71-9816-45D4-BD8D-A486861116E1}" type="sibTrans" cxnId="{4EB776DA-E6BC-495E-81A8-18B8805F21DD}">
      <dgm:prSet/>
      <dgm:spPr/>
      <dgm:t>
        <a:bodyPr/>
        <a:lstStyle/>
        <a:p>
          <a:endParaRPr lang="tr-TR"/>
        </a:p>
      </dgm:t>
    </dgm:pt>
    <dgm:pt modelId="{96DD6EA5-816B-412E-8801-2547BB674152}">
      <dgm:prSet/>
      <dgm:spPr/>
      <dgm:t>
        <a:bodyPr/>
        <a:lstStyle/>
        <a:p>
          <a:pPr rtl="0"/>
          <a:r>
            <a:rPr lang="tr-TR"/>
            <a:t>Acı veya ıstırap çekmeyin</a:t>
          </a:r>
          <a:endParaRPr lang="tr-TR" dirty="0"/>
        </a:p>
      </dgm:t>
    </dgm:pt>
    <dgm:pt modelId="{8E53D5C2-5983-4641-A498-01B00E77FA79}" type="parTrans" cxnId="{25CB6DEF-4A40-41A3-BE08-A6FBD60DE2DD}">
      <dgm:prSet/>
      <dgm:spPr/>
      <dgm:t>
        <a:bodyPr/>
        <a:lstStyle/>
        <a:p>
          <a:endParaRPr lang="tr-TR"/>
        </a:p>
      </dgm:t>
    </dgm:pt>
    <dgm:pt modelId="{CE5DB87E-A2DF-4DEC-8284-6706734B66F7}" type="sibTrans" cxnId="{25CB6DEF-4A40-41A3-BE08-A6FBD60DE2DD}">
      <dgm:prSet/>
      <dgm:spPr/>
      <dgm:t>
        <a:bodyPr/>
        <a:lstStyle/>
        <a:p>
          <a:endParaRPr lang="tr-TR"/>
        </a:p>
      </dgm:t>
    </dgm:pt>
    <dgm:pt modelId="{4E2556D6-2F50-4509-88C7-E9F3F5E0215C}">
      <dgm:prSet/>
      <dgm:spPr/>
      <dgm:t>
        <a:bodyPr/>
        <a:lstStyle/>
        <a:p>
          <a:pPr rtl="0"/>
          <a:r>
            <a:rPr lang="tr-TR" dirty="0"/>
            <a:t>Gücendirmeyin</a:t>
          </a:r>
        </a:p>
      </dgm:t>
    </dgm:pt>
    <dgm:pt modelId="{6D3E63A5-74B2-46ED-BB79-B393E9A42622}" type="parTrans" cxnId="{54E676B1-06F9-4315-BA1B-49B4FF6E678A}">
      <dgm:prSet/>
      <dgm:spPr/>
      <dgm:t>
        <a:bodyPr/>
        <a:lstStyle/>
        <a:p>
          <a:endParaRPr lang="tr-TR"/>
        </a:p>
      </dgm:t>
    </dgm:pt>
    <dgm:pt modelId="{E382491A-459D-4CB5-844F-38A3A6BCBD56}" type="sibTrans" cxnId="{54E676B1-06F9-4315-BA1B-49B4FF6E678A}">
      <dgm:prSet/>
      <dgm:spPr/>
      <dgm:t>
        <a:bodyPr/>
        <a:lstStyle/>
        <a:p>
          <a:endParaRPr lang="tr-TR"/>
        </a:p>
      </dgm:t>
    </dgm:pt>
    <dgm:pt modelId="{B9555373-1378-438E-9FED-36C01FBA6131}">
      <dgm:prSet/>
      <dgm:spPr/>
      <dgm:t>
        <a:bodyPr/>
        <a:lstStyle/>
        <a:p>
          <a:pPr rtl="0"/>
          <a:r>
            <a:rPr lang="tr-TR"/>
            <a:t>Aciz hale getirmeyin</a:t>
          </a:r>
          <a:endParaRPr lang="tr-TR" dirty="0"/>
        </a:p>
      </dgm:t>
    </dgm:pt>
    <dgm:pt modelId="{B1123968-F7F7-4802-9A23-6959B1FB8721}" type="parTrans" cxnId="{B7EE13B8-3888-4F59-9EC0-8E23BB56ABE4}">
      <dgm:prSet/>
      <dgm:spPr/>
      <dgm:t>
        <a:bodyPr/>
        <a:lstStyle/>
        <a:p>
          <a:endParaRPr lang="tr-TR"/>
        </a:p>
      </dgm:t>
    </dgm:pt>
    <dgm:pt modelId="{9A411533-F709-4AFD-8892-9772A0074D15}" type="sibTrans" cxnId="{B7EE13B8-3888-4F59-9EC0-8E23BB56ABE4}">
      <dgm:prSet/>
      <dgm:spPr/>
      <dgm:t>
        <a:bodyPr/>
        <a:lstStyle/>
        <a:p>
          <a:endParaRPr lang="tr-TR"/>
        </a:p>
      </dgm:t>
    </dgm:pt>
    <dgm:pt modelId="{229DB5F9-77B3-4ED6-9A26-0C087A48BD6C}">
      <dgm:prSet/>
      <dgm:spPr/>
      <dgm:t>
        <a:bodyPr/>
        <a:lstStyle/>
        <a:p>
          <a:pPr rtl="0"/>
          <a:r>
            <a:rPr lang="tr-TR" dirty="0"/>
            <a:t>Başkalarını hayatın nimetlerinden mahrum etmeyin</a:t>
          </a:r>
        </a:p>
      </dgm:t>
    </dgm:pt>
    <dgm:pt modelId="{B13BCF4A-2FD4-4C8F-B927-48892518B41A}" type="parTrans" cxnId="{2AD12251-6136-45F5-9382-7B042927D1FC}">
      <dgm:prSet/>
      <dgm:spPr/>
      <dgm:t>
        <a:bodyPr/>
        <a:lstStyle/>
        <a:p>
          <a:endParaRPr lang="tr-TR"/>
        </a:p>
      </dgm:t>
    </dgm:pt>
    <dgm:pt modelId="{B6A75F76-77DD-459C-BB57-2835F5CE0F74}" type="sibTrans" cxnId="{2AD12251-6136-45F5-9382-7B042927D1FC}">
      <dgm:prSet/>
      <dgm:spPr/>
      <dgm:t>
        <a:bodyPr/>
        <a:lstStyle/>
        <a:p>
          <a:endParaRPr lang="tr-TR"/>
        </a:p>
      </dgm:t>
    </dgm:pt>
    <dgm:pt modelId="{CF92CB08-62DE-4736-BD98-9002091E2027}" type="pres">
      <dgm:prSet presAssocID="{96BD2699-AB15-4FA2-833B-85FE8242DC6B}" presName="Name0" presStyleCnt="0">
        <dgm:presLayoutVars>
          <dgm:dir/>
          <dgm:resizeHandles val="exact"/>
        </dgm:presLayoutVars>
      </dgm:prSet>
      <dgm:spPr/>
    </dgm:pt>
    <dgm:pt modelId="{FAEA482B-B929-4F8C-A4B9-AF47B9CBA324}" type="pres">
      <dgm:prSet presAssocID="{96BD2699-AB15-4FA2-833B-85FE8242DC6B}" presName="cycle" presStyleCnt="0"/>
      <dgm:spPr/>
    </dgm:pt>
    <dgm:pt modelId="{14A586E0-56A9-4D7E-BBAC-1C8B4ECF92F7}" type="pres">
      <dgm:prSet presAssocID="{229DB5F9-77B3-4ED6-9A26-0C087A48BD6C}" presName="nodeFirstNode" presStyleLbl="node1" presStyleIdx="0" presStyleCnt="5">
        <dgm:presLayoutVars>
          <dgm:bulletEnabled val="1"/>
        </dgm:presLayoutVars>
      </dgm:prSet>
      <dgm:spPr/>
    </dgm:pt>
    <dgm:pt modelId="{F5A92F83-38BD-41CB-B426-23D25B4CE4CF}" type="pres">
      <dgm:prSet presAssocID="{B6A75F76-77DD-459C-BB57-2835F5CE0F74}" presName="sibTransFirstNode" presStyleLbl="bgShp" presStyleIdx="0" presStyleCnt="1"/>
      <dgm:spPr/>
    </dgm:pt>
    <dgm:pt modelId="{1F1143BB-AC92-42F5-A07D-D2C298992864}" type="pres">
      <dgm:prSet presAssocID="{B9555373-1378-438E-9FED-36C01FBA6131}" presName="nodeFollowingNodes" presStyleLbl="node1" presStyleIdx="1" presStyleCnt="5">
        <dgm:presLayoutVars>
          <dgm:bulletEnabled val="1"/>
        </dgm:presLayoutVars>
      </dgm:prSet>
      <dgm:spPr/>
    </dgm:pt>
    <dgm:pt modelId="{78195A4E-5B79-40A2-9F0F-C9415004539F}" type="pres">
      <dgm:prSet presAssocID="{4E2556D6-2F50-4509-88C7-E9F3F5E0215C}" presName="nodeFollowingNodes" presStyleLbl="node1" presStyleIdx="2" presStyleCnt="5">
        <dgm:presLayoutVars>
          <dgm:bulletEnabled val="1"/>
        </dgm:presLayoutVars>
      </dgm:prSet>
      <dgm:spPr/>
    </dgm:pt>
    <dgm:pt modelId="{D073E55F-9FED-48A4-8A3B-E61CC71FBC4A}" type="pres">
      <dgm:prSet presAssocID="{96DD6EA5-816B-412E-8801-2547BB674152}" presName="nodeFollowingNodes" presStyleLbl="node1" presStyleIdx="3" presStyleCnt="5">
        <dgm:presLayoutVars>
          <dgm:bulletEnabled val="1"/>
        </dgm:presLayoutVars>
      </dgm:prSet>
      <dgm:spPr/>
    </dgm:pt>
    <dgm:pt modelId="{4D3261AE-3B99-41BB-B7D0-311F6DC052F9}" type="pres">
      <dgm:prSet presAssocID="{3A543799-EFDE-4A80-A3B4-CB6BA43C4A8D}" presName="nodeFollowingNodes" presStyleLbl="node1" presStyleIdx="4" presStyleCnt="5">
        <dgm:presLayoutVars>
          <dgm:bulletEnabled val="1"/>
        </dgm:presLayoutVars>
      </dgm:prSet>
      <dgm:spPr/>
    </dgm:pt>
  </dgm:ptLst>
  <dgm:cxnLst>
    <dgm:cxn modelId="{36388E33-AD0E-4461-AFFE-2C57D46E1A5E}" type="presOf" srcId="{3A543799-EFDE-4A80-A3B4-CB6BA43C4A8D}" destId="{4D3261AE-3B99-41BB-B7D0-311F6DC052F9}" srcOrd="0" destOrd="0" presId="urn:microsoft.com/office/officeart/2005/8/layout/cycle3"/>
    <dgm:cxn modelId="{C7464846-8BAA-4EB7-BE05-BE686B43435B}" type="presOf" srcId="{229DB5F9-77B3-4ED6-9A26-0C087A48BD6C}" destId="{14A586E0-56A9-4D7E-BBAC-1C8B4ECF92F7}" srcOrd="0" destOrd="0" presId="urn:microsoft.com/office/officeart/2005/8/layout/cycle3"/>
    <dgm:cxn modelId="{9717DD6F-F453-4E01-BB25-26943434FA02}" type="presOf" srcId="{96BD2699-AB15-4FA2-833B-85FE8242DC6B}" destId="{CF92CB08-62DE-4736-BD98-9002091E2027}" srcOrd="0" destOrd="0" presId="urn:microsoft.com/office/officeart/2005/8/layout/cycle3"/>
    <dgm:cxn modelId="{2AD12251-6136-45F5-9382-7B042927D1FC}" srcId="{96BD2699-AB15-4FA2-833B-85FE8242DC6B}" destId="{229DB5F9-77B3-4ED6-9A26-0C087A48BD6C}" srcOrd="0" destOrd="0" parTransId="{B13BCF4A-2FD4-4C8F-B927-48892518B41A}" sibTransId="{B6A75F76-77DD-459C-BB57-2835F5CE0F74}"/>
    <dgm:cxn modelId="{7A49067D-3B83-44BC-90CC-D089AB9420C2}" type="presOf" srcId="{B6A75F76-77DD-459C-BB57-2835F5CE0F74}" destId="{F5A92F83-38BD-41CB-B426-23D25B4CE4CF}" srcOrd="0" destOrd="0" presId="urn:microsoft.com/office/officeart/2005/8/layout/cycle3"/>
    <dgm:cxn modelId="{A76EA59E-8CBB-4D71-A8CD-E48BCC2BF227}" type="presOf" srcId="{96DD6EA5-816B-412E-8801-2547BB674152}" destId="{D073E55F-9FED-48A4-8A3B-E61CC71FBC4A}" srcOrd="0" destOrd="0" presId="urn:microsoft.com/office/officeart/2005/8/layout/cycle3"/>
    <dgm:cxn modelId="{54E676B1-06F9-4315-BA1B-49B4FF6E678A}" srcId="{96BD2699-AB15-4FA2-833B-85FE8242DC6B}" destId="{4E2556D6-2F50-4509-88C7-E9F3F5E0215C}" srcOrd="2" destOrd="0" parTransId="{6D3E63A5-74B2-46ED-BB79-B393E9A42622}" sibTransId="{E382491A-459D-4CB5-844F-38A3A6BCBD56}"/>
    <dgm:cxn modelId="{B7EE13B8-3888-4F59-9EC0-8E23BB56ABE4}" srcId="{96BD2699-AB15-4FA2-833B-85FE8242DC6B}" destId="{B9555373-1378-438E-9FED-36C01FBA6131}" srcOrd="1" destOrd="0" parTransId="{B1123968-F7F7-4802-9A23-6959B1FB8721}" sibTransId="{9A411533-F709-4AFD-8892-9772A0074D15}"/>
    <dgm:cxn modelId="{F3C265D0-3505-4445-84C9-046ACEEFCA5E}" type="presOf" srcId="{4E2556D6-2F50-4509-88C7-E9F3F5E0215C}" destId="{78195A4E-5B79-40A2-9F0F-C9415004539F}" srcOrd="0" destOrd="0" presId="urn:microsoft.com/office/officeart/2005/8/layout/cycle3"/>
    <dgm:cxn modelId="{4EB776DA-E6BC-495E-81A8-18B8805F21DD}" srcId="{96BD2699-AB15-4FA2-833B-85FE8242DC6B}" destId="{3A543799-EFDE-4A80-A3B4-CB6BA43C4A8D}" srcOrd="4" destOrd="0" parTransId="{581F4CAB-2335-4B7B-8EFA-CF83EC0D05F6}" sibTransId="{64339E71-9816-45D4-BD8D-A486861116E1}"/>
    <dgm:cxn modelId="{52DE31E8-AA7B-44EF-A8F9-16DB807A655B}" type="presOf" srcId="{B9555373-1378-438E-9FED-36C01FBA6131}" destId="{1F1143BB-AC92-42F5-A07D-D2C298992864}" srcOrd="0" destOrd="0" presId="urn:microsoft.com/office/officeart/2005/8/layout/cycle3"/>
    <dgm:cxn modelId="{25CB6DEF-4A40-41A3-BE08-A6FBD60DE2DD}" srcId="{96BD2699-AB15-4FA2-833B-85FE8242DC6B}" destId="{96DD6EA5-816B-412E-8801-2547BB674152}" srcOrd="3" destOrd="0" parTransId="{8E53D5C2-5983-4641-A498-01B00E77FA79}" sibTransId="{CE5DB87E-A2DF-4DEC-8284-6706734B66F7}"/>
    <dgm:cxn modelId="{5F02556F-C745-4F13-8533-7264E55F5B4D}" type="presParOf" srcId="{CF92CB08-62DE-4736-BD98-9002091E2027}" destId="{FAEA482B-B929-4F8C-A4B9-AF47B9CBA324}" srcOrd="0" destOrd="0" presId="urn:microsoft.com/office/officeart/2005/8/layout/cycle3"/>
    <dgm:cxn modelId="{0EE35B8E-D9B8-4E46-AEC5-AFF85DFEB43A}" type="presParOf" srcId="{FAEA482B-B929-4F8C-A4B9-AF47B9CBA324}" destId="{14A586E0-56A9-4D7E-BBAC-1C8B4ECF92F7}" srcOrd="0" destOrd="0" presId="urn:microsoft.com/office/officeart/2005/8/layout/cycle3"/>
    <dgm:cxn modelId="{DDEFCA3E-F516-43A2-8CA8-C6FB6A83DBEB}" type="presParOf" srcId="{FAEA482B-B929-4F8C-A4B9-AF47B9CBA324}" destId="{F5A92F83-38BD-41CB-B426-23D25B4CE4CF}" srcOrd="1" destOrd="0" presId="urn:microsoft.com/office/officeart/2005/8/layout/cycle3"/>
    <dgm:cxn modelId="{E90C3FAC-A95F-497C-B34D-01D12F401858}" type="presParOf" srcId="{FAEA482B-B929-4F8C-A4B9-AF47B9CBA324}" destId="{1F1143BB-AC92-42F5-A07D-D2C298992864}" srcOrd="2" destOrd="0" presId="urn:microsoft.com/office/officeart/2005/8/layout/cycle3"/>
    <dgm:cxn modelId="{53ED2DEF-88D7-412A-B902-79ECEE7C7FCF}" type="presParOf" srcId="{FAEA482B-B929-4F8C-A4B9-AF47B9CBA324}" destId="{78195A4E-5B79-40A2-9F0F-C9415004539F}" srcOrd="3" destOrd="0" presId="urn:microsoft.com/office/officeart/2005/8/layout/cycle3"/>
    <dgm:cxn modelId="{2DE73ED0-3D41-4B80-A2ED-8DDEFD02E8FA}" type="presParOf" srcId="{FAEA482B-B929-4F8C-A4B9-AF47B9CBA324}" destId="{D073E55F-9FED-48A4-8A3B-E61CC71FBC4A}" srcOrd="4" destOrd="0" presId="urn:microsoft.com/office/officeart/2005/8/layout/cycle3"/>
    <dgm:cxn modelId="{FB47E344-9EFA-4396-8E61-8E465F544620}" type="presParOf" srcId="{FAEA482B-B929-4F8C-A4B9-AF47B9CBA324}" destId="{4D3261AE-3B99-41BB-B7D0-311F6DC052F9}" srcOrd="5" destOrd="0" presId="urn:microsoft.com/office/officeart/2005/8/layout/cycle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CB68DF2-0397-4055-9C48-8170B8970E6A}"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tr-TR"/>
        </a:p>
      </dgm:t>
    </dgm:pt>
    <dgm:pt modelId="{1F3D8F3A-7A66-480F-8E75-F01647768674}">
      <dgm:prSet/>
      <dgm:spPr/>
      <dgm:t>
        <a:bodyPr/>
        <a:lstStyle/>
        <a:p>
          <a:pPr rtl="0"/>
          <a:r>
            <a:rPr lang="tr-TR" dirty="0"/>
            <a:t>Bireyde bulunması gereken öğeler</a:t>
          </a:r>
        </a:p>
      </dgm:t>
    </dgm:pt>
    <dgm:pt modelId="{4D5BA97C-E0BB-42D2-8620-6DD7682AB632}" type="parTrans" cxnId="{9D71CC43-CE0E-4817-AE1D-71D5FFE58C77}">
      <dgm:prSet/>
      <dgm:spPr/>
      <dgm:t>
        <a:bodyPr/>
        <a:lstStyle/>
        <a:p>
          <a:endParaRPr lang="tr-TR"/>
        </a:p>
      </dgm:t>
    </dgm:pt>
    <dgm:pt modelId="{2F881100-3703-4587-B8E3-E6E78DC46A11}" type="sibTrans" cxnId="{9D71CC43-CE0E-4817-AE1D-71D5FFE58C77}">
      <dgm:prSet/>
      <dgm:spPr/>
      <dgm:t>
        <a:bodyPr/>
        <a:lstStyle/>
        <a:p>
          <a:endParaRPr lang="tr-TR"/>
        </a:p>
      </dgm:t>
    </dgm:pt>
    <dgm:pt modelId="{F0F40904-D090-4034-A2DC-82B4263A5AC7}">
      <dgm:prSet/>
      <dgm:spPr/>
      <dgm:t>
        <a:bodyPr/>
        <a:lstStyle/>
        <a:p>
          <a:pPr algn="just" rtl="0">
            <a:lnSpc>
              <a:spcPct val="100000"/>
            </a:lnSpc>
          </a:pPr>
          <a:r>
            <a:rPr lang="tr-TR" dirty="0"/>
            <a:t>Bireyin özerk olması</a:t>
          </a:r>
        </a:p>
      </dgm:t>
    </dgm:pt>
    <dgm:pt modelId="{5E8AF28F-56A2-42DB-B0E6-5576D7CFF900}" type="parTrans" cxnId="{BF6A72B1-FE90-42BD-95A5-6ED24D535005}">
      <dgm:prSet/>
      <dgm:spPr/>
      <dgm:t>
        <a:bodyPr/>
        <a:lstStyle/>
        <a:p>
          <a:endParaRPr lang="tr-TR"/>
        </a:p>
      </dgm:t>
    </dgm:pt>
    <dgm:pt modelId="{B8CFCCFC-3128-4257-9B3F-5A6D6B33C87B}" type="sibTrans" cxnId="{BF6A72B1-FE90-42BD-95A5-6ED24D535005}">
      <dgm:prSet/>
      <dgm:spPr/>
      <dgm:t>
        <a:bodyPr/>
        <a:lstStyle/>
        <a:p>
          <a:endParaRPr lang="tr-TR"/>
        </a:p>
      </dgm:t>
    </dgm:pt>
    <dgm:pt modelId="{8877F294-8779-4E68-9D48-982968774FDC}">
      <dgm:prSet/>
      <dgm:spPr/>
      <dgm:t>
        <a:bodyPr/>
        <a:lstStyle/>
        <a:p>
          <a:pPr algn="just" rtl="0">
            <a:lnSpc>
              <a:spcPct val="100000"/>
            </a:lnSpc>
          </a:pPr>
          <a:r>
            <a:rPr lang="tr-TR" dirty="0"/>
            <a:t>Seçimini özerk biçimde yapabilmesi</a:t>
          </a:r>
        </a:p>
      </dgm:t>
    </dgm:pt>
    <dgm:pt modelId="{80E241A6-2161-43CA-AEDC-26716EFE641C}" type="parTrans" cxnId="{11074390-F1E1-416F-B278-8A1FA66320B9}">
      <dgm:prSet/>
      <dgm:spPr/>
      <dgm:t>
        <a:bodyPr/>
        <a:lstStyle/>
        <a:p>
          <a:endParaRPr lang="tr-TR"/>
        </a:p>
      </dgm:t>
    </dgm:pt>
    <dgm:pt modelId="{0893AD73-D8E6-436E-810F-12651E5679A4}" type="sibTrans" cxnId="{11074390-F1E1-416F-B278-8A1FA66320B9}">
      <dgm:prSet/>
      <dgm:spPr/>
      <dgm:t>
        <a:bodyPr/>
        <a:lstStyle/>
        <a:p>
          <a:endParaRPr lang="tr-TR"/>
        </a:p>
      </dgm:t>
    </dgm:pt>
    <dgm:pt modelId="{CCE89E40-789C-463B-A492-EB703125D227}">
      <dgm:prSet/>
      <dgm:spPr/>
      <dgm:t>
        <a:bodyPr/>
        <a:lstStyle/>
        <a:p>
          <a:pPr algn="just" rtl="0">
            <a:lnSpc>
              <a:spcPct val="100000"/>
            </a:lnSpc>
          </a:pPr>
          <a:r>
            <a:rPr lang="tr-TR" dirty="0"/>
            <a:t>Sergilediği eylemini de bilinçli ve istekli olarak gerçekleştirmesi</a:t>
          </a:r>
        </a:p>
      </dgm:t>
    </dgm:pt>
    <dgm:pt modelId="{0FADD1B1-F9A5-43D0-BA20-DB92AE285239}" type="parTrans" cxnId="{64EFEE6F-F023-43FD-833A-5E8E470250CD}">
      <dgm:prSet/>
      <dgm:spPr/>
      <dgm:t>
        <a:bodyPr/>
        <a:lstStyle/>
        <a:p>
          <a:endParaRPr lang="tr-TR"/>
        </a:p>
      </dgm:t>
    </dgm:pt>
    <dgm:pt modelId="{D975ECC5-25BE-4AE4-B38E-9B54BD3F104B}" type="sibTrans" cxnId="{64EFEE6F-F023-43FD-833A-5E8E470250CD}">
      <dgm:prSet/>
      <dgm:spPr/>
      <dgm:t>
        <a:bodyPr/>
        <a:lstStyle/>
        <a:p>
          <a:endParaRPr lang="tr-TR"/>
        </a:p>
      </dgm:t>
    </dgm:pt>
    <dgm:pt modelId="{2D51BE16-52B6-4A01-8675-241DB2E6BBE4}">
      <dgm:prSet/>
      <dgm:spPr>
        <a:solidFill>
          <a:srgbClr val="00B050"/>
        </a:solidFill>
      </dgm:spPr>
      <dgm:t>
        <a:bodyPr/>
        <a:lstStyle/>
        <a:p>
          <a:pPr rtl="0"/>
          <a:r>
            <a:rPr lang="tr-TR" dirty="0"/>
            <a:t>Kişinin kendi kendine karar verme yeteneğidir (Amir, 2019).</a:t>
          </a:r>
        </a:p>
      </dgm:t>
    </dgm:pt>
    <dgm:pt modelId="{39EBB238-9317-4419-90BF-8A4BBB04B43C}" type="parTrans" cxnId="{F24C8922-0049-40C1-8C21-391C1DE345C6}">
      <dgm:prSet/>
      <dgm:spPr/>
      <dgm:t>
        <a:bodyPr/>
        <a:lstStyle/>
        <a:p>
          <a:endParaRPr lang="tr-TR"/>
        </a:p>
      </dgm:t>
    </dgm:pt>
    <dgm:pt modelId="{4BDE0EAF-30B7-485D-84E5-39B0407BCCA7}" type="sibTrans" cxnId="{F24C8922-0049-40C1-8C21-391C1DE345C6}">
      <dgm:prSet/>
      <dgm:spPr/>
      <dgm:t>
        <a:bodyPr/>
        <a:lstStyle/>
        <a:p>
          <a:endParaRPr lang="tr-TR"/>
        </a:p>
      </dgm:t>
    </dgm:pt>
    <dgm:pt modelId="{A55C39CE-6AED-4F52-9AB6-7CC04C418A45}" type="pres">
      <dgm:prSet presAssocID="{DCB68DF2-0397-4055-9C48-8170B8970E6A}" presName="Name0" presStyleCnt="0">
        <dgm:presLayoutVars>
          <dgm:dir/>
          <dgm:animLvl val="lvl"/>
          <dgm:resizeHandles val="exact"/>
        </dgm:presLayoutVars>
      </dgm:prSet>
      <dgm:spPr/>
    </dgm:pt>
    <dgm:pt modelId="{7A44B48B-BCB1-4C91-AB58-E74B6A061F7F}" type="pres">
      <dgm:prSet presAssocID="{2D51BE16-52B6-4A01-8675-241DB2E6BBE4}" presName="composite" presStyleCnt="0"/>
      <dgm:spPr/>
    </dgm:pt>
    <dgm:pt modelId="{DBBB3788-09F7-46D4-95CB-46D8D1669D19}" type="pres">
      <dgm:prSet presAssocID="{2D51BE16-52B6-4A01-8675-241DB2E6BBE4}" presName="parTx" presStyleLbl="alignNode1" presStyleIdx="0" presStyleCnt="2" custLinFactNeighborX="-885" custLinFactNeighborY="2823">
        <dgm:presLayoutVars>
          <dgm:chMax val="0"/>
          <dgm:chPref val="0"/>
          <dgm:bulletEnabled val="1"/>
        </dgm:presLayoutVars>
      </dgm:prSet>
      <dgm:spPr/>
    </dgm:pt>
    <dgm:pt modelId="{8CDE285B-4E2C-4512-9736-504CD7FFBC8E}" type="pres">
      <dgm:prSet presAssocID="{2D51BE16-52B6-4A01-8675-241DB2E6BBE4}" presName="desTx" presStyleLbl="alignAccFollowNode1" presStyleIdx="0" presStyleCnt="2" custScaleX="91008" custScaleY="1753">
        <dgm:presLayoutVars>
          <dgm:bulletEnabled val="1"/>
        </dgm:presLayoutVars>
      </dgm:prSet>
      <dgm:spPr/>
    </dgm:pt>
    <dgm:pt modelId="{DBC0FB55-925E-4ADF-866D-C4FB9CE21C75}" type="pres">
      <dgm:prSet presAssocID="{4BDE0EAF-30B7-485D-84E5-39B0407BCCA7}" presName="space" presStyleCnt="0"/>
      <dgm:spPr/>
    </dgm:pt>
    <dgm:pt modelId="{B7E3C61F-E06B-4241-8539-2BF3E0262C07}" type="pres">
      <dgm:prSet presAssocID="{1F3D8F3A-7A66-480F-8E75-F01647768674}" presName="composite" presStyleCnt="0"/>
      <dgm:spPr/>
    </dgm:pt>
    <dgm:pt modelId="{D09DE11E-9500-48F8-AED8-7BDCAD23DBD8}" type="pres">
      <dgm:prSet presAssocID="{1F3D8F3A-7A66-480F-8E75-F01647768674}" presName="parTx" presStyleLbl="alignNode1" presStyleIdx="1" presStyleCnt="2">
        <dgm:presLayoutVars>
          <dgm:chMax val="0"/>
          <dgm:chPref val="0"/>
          <dgm:bulletEnabled val="1"/>
        </dgm:presLayoutVars>
      </dgm:prSet>
      <dgm:spPr/>
    </dgm:pt>
    <dgm:pt modelId="{1C409BEE-1087-4E0C-8146-21D1C126BDF6}" type="pres">
      <dgm:prSet presAssocID="{1F3D8F3A-7A66-480F-8E75-F01647768674}" presName="desTx" presStyleLbl="alignAccFollowNode1" presStyleIdx="1" presStyleCnt="2">
        <dgm:presLayoutVars>
          <dgm:bulletEnabled val="1"/>
        </dgm:presLayoutVars>
      </dgm:prSet>
      <dgm:spPr/>
    </dgm:pt>
  </dgm:ptLst>
  <dgm:cxnLst>
    <dgm:cxn modelId="{19D97D02-34ED-4C54-81EB-9583A7E76AED}" type="presOf" srcId="{2D51BE16-52B6-4A01-8675-241DB2E6BBE4}" destId="{DBBB3788-09F7-46D4-95CB-46D8D1669D19}" srcOrd="0" destOrd="0" presId="urn:microsoft.com/office/officeart/2005/8/layout/hList1"/>
    <dgm:cxn modelId="{F24C8922-0049-40C1-8C21-391C1DE345C6}" srcId="{DCB68DF2-0397-4055-9C48-8170B8970E6A}" destId="{2D51BE16-52B6-4A01-8675-241DB2E6BBE4}" srcOrd="0" destOrd="0" parTransId="{39EBB238-9317-4419-90BF-8A4BBB04B43C}" sibTransId="{4BDE0EAF-30B7-485D-84E5-39B0407BCCA7}"/>
    <dgm:cxn modelId="{34F0DE31-DAFB-4753-9275-095F15EF870C}" type="presOf" srcId="{8877F294-8779-4E68-9D48-982968774FDC}" destId="{1C409BEE-1087-4E0C-8146-21D1C126BDF6}" srcOrd="0" destOrd="1" presId="urn:microsoft.com/office/officeart/2005/8/layout/hList1"/>
    <dgm:cxn modelId="{9D71CC43-CE0E-4817-AE1D-71D5FFE58C77}" srcId="{DCB68DF2-0397-4055-9C48-8170B8970E6A}" destId="{1F3D8F3A-7A66-480F-8E75-F01647768674}" srcOrd="1" destOrd="0" parTransId="{4D5BA97C-E0BB-42D2-8620-6DD7682AB632}" sibTransId="{2F881100-3703-4587-B8E3-E6E78DC46A11}"/>
    <dgm:cxn modelId="{98357B6C-9A21-4B80-8A6E-9207607855F7}" type="presOf" srcId="{CCE89E40-789C-463B-A492-EB703125D227}" destId="{1C409BEE-1087-4E0C-8146-21D1C126BDF6}" srcOrd="0" destOrd="2" presId="urn:microsoft.com/office/officeart/2005/8/layout/hList1"/>
    <dgm:cxn modelId="{64EFEE6F-F023-43FD-833A-5E8E470250CD}" srcId="{1F3D8F3A-7A66-480F-8E75-F01647768674}" destId="{CCE89E40-789C-463B-A492-EB703125D227}" srcOrd="2" destOrd="0" parTransId="{0FADD1B1-F9A5-43D0-BA20-DB92AE285239}" sibTransId="{D975ECC5-25BE-4AE4-B38E-9B54BD3F104B}"/>
    <dgm:cxn modelId="{11074390-F1E1-416F-B278-8A1FA66320B9}" srcId="{1F3D8F3A-7A66-480F-8E75-F01647768674}" destId="{8877F294-8779-4E68-9D48-982968774FDC}" srcOrd="1" destOrd="0" parTransId="{80E241A6-2161-43CA-AEDC-26716EFE641C}" sibTransId="{0893AD73-D8E6-436E-810F-12651E5679A4}"/>
    <dgm:cxn modelId="{DEF88395-F416-4CE6-802E-4FE81BC7B3D3}" type="presOf" srcId="{1F3D8F3A-7A66-480F-8E75-F01647768674}" destId="{D09DE11E-9500-48F8-AED8-7BDCAD23DBD8}" srcOrd="0" destOrd="0" presId="urn:microsoft.com/office/officeart/2005/8/layout/hList1"/>
    <dgm:cxn modelId="{290F15A2-9C83-426F-B096-091641E36FC4}" type="presOf" srcId="{F0F40904-D090-4034-A2DC-82B4263A5AC7}" destId="{1C409BEE-1087-4E0C-8146-21D1C126BDF6}" srcOrd="0" destOrd="0" presId="urn:microsoft.com/office/officeart/2005/8/layout/hList1"/>
    <dgm:cxn modelId="{BF6A72B1-FE90-42BD-95A5-6ED24D535005}" srcId="{1F3D8F3A-7A66-480F-8E75-F01647768674}" destId="{F0F40904-D090-4034-A2DC-82B4263A5AC7}" srcOrd="0" destOrd="0" parTransId="{5E8AF28F-56A2-42DB-B0E6-5576D7CFF900}" sibTransId="{B8CFCCFC-3128-4257-9B3F-5A6D6B33C87B}"/>
    <dgm:cxn modelId="{228E7BC5-F646-48BE-81D9-906E646BA3B7}" type="presOf" srcId="{DCB68DF2-0397-4055-9C48-8170B8970E6A}" destId="{A55C39CE-6AED-4F52-9AB6-7CC04C418A45}" srcOrd="0" destOrd="0" presId="urn:microsoft.com/office/officeart/2005/8/layout/hList1"/>
    <dgm:cxn modelId="{B5CCBDAE-7488-447C-8AE6-BE5753571883}" type="presParOf" srcId="{A55C39CE-6AED-4F52-9AB6-7CC04C418A45}" destId="{7A44B48B-BCB1-4C91-AB58-E74B6A061F7F}" srcOrd="0" destOrd="0" presId="urn:microsoft.com/office/officeart/2005/8/layout/hList1"/>
    <dgm:cxn modelId="{9A2608DD-CF7E-4EFA-B411-82E71CEDB24C}" type="presParOf" srcId="{7A44B48B-BCB1-4C91-AB58-E74B6A061F7F}" destId="{DBBB3788-09F7-46D4-95CB-46D8D1669D19}" srcOrd="0" destOrd="0" presId="urn:microsoft.com/office/officeart/2005/8/layout/hList1"/>
    <dgm:cxn modelId="{7021A996-43C4-421E-9E42-E6F3202D4936}" type="presParOf" srcId="{7A44B48B-BCB1-4C91-AB58-E74B6A061F7F}" destId="{8CDE285B-4E2C-4512-9736-504CD7FFBC8E}" srcOrd="1" destOrd="0" presId="urn:microsoft.com/office/officeart/2005/8/layout/hList1"/>
    <dgm:cxn modelId="{93D6AB1C-C538-44D4-981A-725A02974163}" type="presParOf" srcId="{A55C39CE-6AED-4F52-9AB6-7CC04C418A45}" destId="{DBC0FB55-925E-4ADF-866D-C4FB9CE21C75}" srcOrd="1" destOrd="0" presId="urn:microsoft.com/office/officeart/2005/8/layout/hList1"/>
    <dgm:cxn modelId="{1AB78128-D552-4621-AA81-343879B47FAF}" type="presParOf" srcId="{A55C39CE-6AED-4F52-9AB6-7CC04C418A45}" destId="{B7E3C61F-E06B-4241-8539-2BF3E0262C07}" srcOrd="2" destOrd="0" presId="urn:microsoft.com/office/officeart/2005/8/layout/hList1"/>
    <dgm:cxn modelId="{22E849BE-87D7-4BFE-B77B-7DBC7BC66061}" type="presParOf" srcId="{B7E3C61F-E06B-4241-8539-2BF3E0262C07}" destId="{D09DE11E-9500-48F8-AED8-7BDCAD23DBD8}" srcOrd="0" destOrd="0" presId="urn:microsoft.com/office/officeart/2005/8/layout/hList1"/>
    <dgm:cxn modelId="{B4450B2C-2E42-4752-A91F-025F624DAD7D}" type="presParOf" srcId="{B7E3C61F-E06B-4241-8539-2BF3E0262C07}" destId="{1C409BEE-1087-4E0C-8146-21D1C126BDF6}"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7404D4E-6E0E-42B8-83CC-503C56F0154D}">
      <dsp:nvSpPr>
        <dsp:cNvPr id="0" name=""/>
        <dsp:cNvSpPr/>
      </dsp:nvSpPr>
      <dsp:spPr>
        <a:xfrm>
          <a:off x="1713463" y="184"/>
          <a:ext cx="3071541" cy="634654"/>
        </a:xfrm>
        <a:prstGeom prst="chevron">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15240" rIns="0" bIns="15240" numCol="1" spcCol="1270" anchor="ctr" anchorCtr="0">
          <a:noAutofit/>
        </a:bodyPr>
        <a:lstStyle/>
        <a:p>
          <a:pPr marL="0" lvl="0" indent="0" algn="ctr" defTabSz="1066800" rtl="0">
            <a:lnSpc>
              <a:spcPct val="90000"/>
            </a:lnSpc>
            <a:spcBef>
              <a:spcPct val="0"/>
            </a:spcBef>
            <a:spcAft>
              <a:spcPct val="35000"/>
            </a:spcAft>
            <a:buNone/>
          </a:pPr>
          <a:r>
            <a:rPr lang="tr-TR" sz="2400" b="0" kern="1200" dirty="0"/>
            <a:t>Özerklik</a:t>
          </a:r>
          <a:r>
            <a:rPr lang="tr-TR" sz="3500" b="1" kern="1200" dirty="0"/>
            <a:t> </a:t>
          </a:r>
          <a:endParaRPr lang="tr-TR" sz="3500" kern="1200" dirty="0"/>
        </a:p>
      </dsp:txBody>
      <dsp:txXfrm>
        <a:off x="2030790" y="184"/>
        <a:ext cx="2436887" cy="634654"/>
      </dsp:txXfrm>
    </dsp:sp>
    <dsp:sp modelId="{23B5C4FE-1DA0-4DCE-B40A-F615E19F6802}">
      <dsp:nvSpPr>
        <dsp:cNvPr id="0" name=""/>
        <dsp:cNvSpPr/>
      </dsp:nvSpPr>
      <dsp:spPr>
        <a:xfrm>
          <a:off x="1713463" y="806844"/>
          <a:ext cx="3071541" cy="546980"/>
        </a:xfrm>
        <a:prstGeom prst="chevron">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15240" rIns="0" bIns="15240" numCol="1" spcCol="1270" anchor="ctr" anchorCtr="0">
          <a:noAutofit/>
        </a:bodyPr>
        <a:lstStyle/>
        <a:p>
          <a:pPr marL="0" lvl="0" indent="0" algn="ctr" defTabSz="1066800" rtl="0">
            <a:lnSpc>
              <a:spcPct val="90000"/>
            </a:lnSpc>
            <a:spcBef>
              <a:spcPct val="0"/>
            </a:spcBef>
            <a:spcAft>
              <a:spcPct val="35000"/>
            </a:spcAft>
            <a:buNone/>
          </a:pPr>
          <a:r>
            <a:rPr lang="tr-TR" sz="2400" b="0" kern="1200" dirty="0"/>
            <a:t>Adalet</a:t>
          </a:r>
          <a:r>
            <a:rPr lang="tr-TR" sz="2400" b="1" kern="1200" dirty="0"/>
            <a:t>   </a:t>
          </a:r>
          <a:endParaRPr lang="tr-TR" sz="2400" kern="1200" dirty="0"/>
        </a:p>
      </dsp:txBody>
      <dsp:txXfrm>
        <a:off x="1986953" y="806844"/>
        <a:ext cx="2524561" cy="54698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5A92F83-38BD-41CB-B426-23D25B4CE4CF}">
      <dsp:nvSpPr>
        <dsp:cNvPr id="0" name=""/>
        <dsp:cNvSpPr/>
      </dsp:nvSpPr>
      <dsp:spPr>
        <a:xfrm>
          <a:off x="1020730" y="-22083"/>
          <a:ext cx="4054539" cy="4054539"/>
        </a:xfrm>
        <a:prstGeom prst="circularArrow">
          <a:avLst>
            <a:gd name="adj1" fmla="val 5544"/>
            <a:gd name="adj2" fmla="val 330680"/>
            <a:gd name="adj3" fmla="val 13815233"/>
            <a:gd name="adj4" fmla="val 17362087"/>
            <a:gd name="adj5" fmla="val 5757"/>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4A586E0-56A9-4D7E-BBAC-1C8B4ECF92F7}">
      <dsp:nvSpPr>
        <dsp:cNvPr id="0" name=""/>
        <dsp:cNvSpPr/>
      </dsp:nvSpPr>
      <dsp:spPr>
        <a:xfrm>
          <a:off x="2114847" y="1515"/>
          <a:ext cx="1866304" cy="933152"/>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rtl="0">
            <a:lnSpc>
              <a:spcPct val="90000"/>
            </a:lnSpc>
            <a:spcBef>
              <a:spcPct val="0"/>
            </a:spcBef>
            <a:spcAft>
              <a:spcPct val="35000"/>
            </a:spcAft>
            <a:buNone/>
          </a:pPr>
          <a:r>
            <a:rPr lang="tr-TR" sz="1400" kern="1200" dirty="0"/>
            <a:t>Başkalarını hayatın nimetlerinden mahrum etmeyin</a:t>
          </a:r>
        </a:p>
      </dsp:txBody>
      <dsp:txXfrm>
        <a:off x="2160400" y="47068"/>
        <a:ext cx="1775198" cy="842046"/>
      </dsp:txXfrm>
    </dsp:sp>
    <dsp:sp modelId="{1F1143BB-AC92-42F5-A07D-D2C298992864}">
      <dsp:nvSpPr>
        <dsp:cNvPr id="0" name=""/>
        <dsp:cNvSpPr/>
      </dsp:nvSpPr>
      <dsp:spPr>
        <a:xfrm>
          <a:off x="3759238" y="1196235"/>
          <a:ext cx="1866304" cy="933152"/>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rtl="0">
            <a:lnSpc>
              <a:spcPct val="90000"/>
            </a:lnSpc>
            <a:spcBef>
              <a:spcPct val="0"/>
            </a:spcBef>
            <a:spcAft>
              <a:spcPct val="35000"/>
            </a:spcAft>
            <a:buNone/>
          </a:pPr>
          <a:r>
            <a:rPr lang="tr-TR" sz="1400" kern="1200"/>
            <a:t>Aciz hale getirmeyin</a:t>
          </a:r>
          <a:endParaRPr lang="tr-TR" sz="1400" kern="1200" dirty="0"/>
        </a:p>
      </dsp:txBody>
      <dsp:txXfrm>
        <a:off x="3804791" y="1241788"/>
        <a:ext cx="1775198" cy="842046"/>
      </dsp:txXfrm>
    </dsp:sp>
    <dsp:sp modelId="{78195A4E-5B79-40A2-9F0F-C9415004539F}">
      <dsp:nvSpPr>
        <dsp:cNvPr id="0" name=""/>
        <dsp:cNvSpPr/>
      </dsp:nvSpPr>
      <dsp:spPr>
        <a:xfrm>
          <a:off x="3131137" y="3129332"/>
          <a:ext cx="1866304" cy="933152"/>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rtl="0">
            <a:lnSpc>
              <a:spcPct val="90000"/>
            </a:lnSpc>
            <a:spcBef>
              <a:spcPct val="0"/>
            </a:spcBef>
            <a:spcAft>
              <a:spcPct val="35000"/>
            </a:spcAft>
            <a:buNone/>
          </a:pPr>
          <a:r>
            <a:rPr lang="tr-TR" sz="1400" kern="1200" dirty="0"/>
            <a:t>Gücendirmeyin</a:t>
          </a:r>
        </a:p>
      </dsp:txBody>
      <dsp:txXfrm>
        <a:off x="3176690" y="3174885"/>
        <a:ext cx="1775198" cy="842046"/>
      </dsp:txXfrm>
    </dsp:sp>
    <dsp:sp modelId="{D073E55F-9FED-48A4-8A3B-E61CC71FBC4A}">
      <dsp:nvSpPr>
        <dsp:cNvPr id="0" name=""/>
        <dsp:cNvSpPr/>
      </dsp:nvSpPr>
      <dsp:spPr>
        <a:xfrm>
          <a:off x="1098558" y="3129332"/>
          <a:ext cx="1866304" cy="933152"/>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rtl="0">
            <a:lnSpc>
              <a:spcPct val="90000"/>
            </a:lnSpc>
            <a:spcBef>
              <a:spcPct val="0"/>
            </a:spcBef>
            <a:spcAft>
              <a:spcPct val="35000"/>
            </a:spcAft>
            <a:buNone/>
          </a:pPr>
          <a:r>
            <a:rPr lang="tr-TR" sz="1400" kern="1200"/>
            <a:t>Acı veya ıstırap çekmeyin</a:t>
          </a:r>
          <a:endParaRPr lang="tr-TR" sz="1400" kern="1200" dirty="0"/>
        </a:p>
      </dsp:txBody>
      <dsp:txXfrm>
        <a:off x="1144111" y="3174885"/>
        <a:ext cx="1775198" cy="842046"/>
      </dsp:txXfrm>
    </dsp:sp>
    <dsp:sp modelId="{4D3261AE-3B99-41BB-B7D0-311F6DC052F9}">
      <dsp:nvSpPr>
        <dsp:cNvPr id="0" name=""/>
        <dsp:cNvSpPr/>
      </dsp:nvSpPr>
      <dsp:spPr>
        <a:xfrm>
          <a:off x="470456" y="1196235"/>
          <a:ext cx="1866304" cy="933152"/>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rtl="0">
            <a:lnSpc>
              <a:spcPct val="90000"/>
            </a:lnSpc>
            <a:spcBef>
              <a:spcPct val="0"/>
            </a:spcBef>
            <a:spcAft>
              <a:spcPct val="35000"/>
            </a:spcAft>
            <a:buNone/>
          </a:pPr>
          <a:r>
            <a:rPr lang="tr-TR" sz="1400" kern="1200" dirty="0"/>
            <a:t>Öldürmeyin </a:t>
          </a:r>
        </a:p>
      </dsp:txBody>
      <dsp:txXfrm>
        <a:off x="516009" y="1241788"/>
        <a:ext cx="1775198" cy="84204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BBB3788-09F7-46D4-95CB-46D8D1669D19}">
      <dsp:nvSpPr>
        <dsp:cNvPr id="0" name=""/>
        <dsp:cNvSpPr/>
      </dsp:nvSpPr>
      <dsp:spPr>
        <a:xfrm>
          <a:off x="0" y="1459489"/>
          <a:ext cx="4071440" cy="1218474"/>
        </a:xfrm>
        <a:prstGeom prst="rect">
          <a:avLst/>
        </a:prstGeom>
        <a:solidFill>
          <a:srgbClr val="00B050"/>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97536" rIns="170688" bIns="97536" numCol="1" spcCol="1270" anchor="ctr" anchorCtr="0">
          <a:noAutofit/>
        </a:bodyPr>
        <a:lstStyle/>
        <a:p>
          <a:pPr marL="0" lvl="0" indent="0" algn="ctr" defTabSz="1066800" rtl="0">
            <a:lnSpc>
              <a:spcPct val="90000"/>
            </a:lnSpc>
            <a:spcBef>
              <a:spcPct val="0"/>
            </a:spcBef>
            <a:spcAft>
              <a:spcPct val="35000"/>
            </a:spcAft>
            <a:buNone/>
          </a:pPr>
          <a:r>
            <a:rPr lang="tr-TR" sz="2400" kern="1200" dirty="0"/>
            <a:t>Kişinin kendi kendine karar verme yeteneğidir (Amir, 2019).</a:t>
          </a:r>
        </a:p>
      </dsp:txBody>
      <dsp:txXfrm>
        <a:off x="0" y="1459489"/>
        <a:ext cx="4071440" cy="1218474"/>
      </dsp:txXfrm>
    </dsp:sp>
    <dsp:sp modelId="{8CDE285B-4E2C-4512-9736-504CD7FFBC8E}">
      <dsp:nvSpPr>
        <dsp:cNvPr id="0" name=""/>
        <dsp:cNvSpPr/>
      </dsp:nvSpPr>
      <dsp:spPr>
        <a:xfrm>
          <a:off x="166634" y="2643973"/>
          <a:ext cx="3372152" cy="14"/>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09DE11E-9500-48F8-AED8-7BDCAD23DBD8}">
      <dsp:nvSpPr>
        <dsp:cNvPr id="0" name=""/>
        <dsp:cNvSpPr/>
      </dsp:nvSpPr>
      <dsp:spPr>
        <a:xfrm>
          <a:off x="4641484" y="74762"/>
          <a:ext cx="4071440" cy="1218474"/>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97536" rIns="170688" bIns="97536" numCol="1" spcCol="1270" anchor="ctr" anchorCtr="0">
          <a:noAutofit/>
        </a:bodyPr>
        <a:lstStyle/>
        <a:p>
          <a:pPr marL="0" lvl="0" indent="0" algn="ctr" defTabSz="1066800" rtl="0">
            <a:lnSpc>
              <a:spcPct val="90000"/>
            </a:lnSpc>
            <a:spcBef>
              <a:spcPct val="0"/>
            </a:spcBef>
            <a:spcAft>
              <a:spcPct val="35000"/>
            </a:spcAft>
            <a:buNone/>
          </a:pPr>
          <a:r>
            <a:rPr lang="tr-TR" sz="2400" kern="1200" dirty="0"/>
            <a:t>Bireyde bulunması gereken öğeler</a:t>
          </a:r>
        </a:p>
      </dsp:txBody>
      <dsp:txXfrm>
        <a:off x="4641484" y="74762"/>
        <a:ext cx="4071440" cy="1218474"/>
      </dsp:txXfrm>
    </dsp:sp>
    <dsp:sp modelId="{1C409BEE-1087-4E0C-8146-21D1C126BDF6}">
      <dsp:nvSpPr>
        <dsp:cNvPr id="0" name=""/>
        <dsp:cNvSpPr/>
      </dsp:nvSpPr>
      <dsp:spPr>
        <a:xfrm>
          <a:off x="4641484" y="1293237"/>
          <a:ext cx="4071440" cy="2701080"/>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28016" rIns="170688" bIns="192024" numCol="1" spcCol="1270" anchor="t" anchorCtr="0">
          <a:noAutofit/>
        </a:bodyPr>
        <a:lstStyle/>
        <a:p>
          <a:pPr marL="228600" lvl="1" indent="-228600" algn="just" defTabSz="1066800" rtl="0">
            <a:lnSpc>
              <a:spcPct val="100000"/>
            </a:lnSpc>
            <a:spcBef>
              <a:spcPct val="0"/>
            </a:spcBef>
            <a:spcAft>
              <a:spcPct val="15000"/>
            </a:spcAft>
            <a:buChar char="•"/>
          </a:pPr>
          <a:r>
            <a:rPr lang="tr-TR" sz="2400" kern="1200" dirty="0"/>
            <a:t>Bireyin özerk olması</a:t>
          </a:r>
        </a:p>
        <a:p>
          <a:pPr marL="228600" lvl="1" indent="-228600" algn="just" defTabSz="1066800" rtl="0">
            <a:lnSpc>
              <a:spcPct val="100000"/>
            </a:lnSpc>
            <a:spcBef>
              <a:spcPct val="0"/>
            </a:spcBef>
            <a:spcAft>
              <a:spcPct val="15000"/>
            </a:spcAft>
            <a:buChar char="•"/>
          </a:pPr>
          <a:r>
            <a:rPr lang="tr-TR" sz="2400" kern="1200" dirty="0"/>
            <a:t>Seçimini özerk biçimde yapabilmesi</a:t>
          </a:r>
        </a:p>
        <a:p>
          <a:pPr marL="228600" lvl="1" indent="-228600" algn="just" defTabSz="1066800" rtl="0">
            <a:lnSpc>
              <a:spcPct val="100000"/>
            </a:lnSpc>
            <a:spcBef>
              <a:spcPct val="0"/>
            </a:spcBef>
            <a:spcAft>
              <a:spcPct val="15000"/>
            </a:spcAft>
            <a:buChar char="•"/>
          </a:pPr>
          <a:r>
            <a:rPr lang="tr-TR" sz="2400" kern="1200" dirty="0"/>
            <a:t>Sergilediği eylemini de bilinçli ve istekli olarak gerçekleştirmesi</a:t>
          </a:r>
        </a:p>
      </dsp:txBody>
      <dsp:txXfrm>
        <a:off x="4641484" y="1293237"/>
        <a:ext cx="4071440" cy="2701080"/>
      </dsp:txXfrm>
    </dsp:sp>
  </dsp:spTree>
</dsp:drawing>
</file>

<file path=ppt/diagrams/layout1.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3.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pic>
        <p:nvPicPr>
          <p:cNvPr id="7" name="Picture 6"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995862"/>
            <a:ext cx="9144000" cy="1862138"/>
          </a:xfrm>
          <a:prstGeom prst="rect">
            <a:avLst/>
          </a:prstGeom>
        </p:spPr>
      </p:pic>
      <p:sp>
        <p:nvSpPr>
          <p:cNvPr id="2" name="Title 1"/>
          <p:cNvSpPr>
            <a:spLocks noGrp="1"/>
          </p:cNvSpPr>
          <p:nvPr>
            <p:ph type="ctrTitle"/>
          </p:nvPr>
        </p:nvSpPr>
        <p:spPr>
          <a:xfrm>
            <a:off x="914400" y="1803405"/>
            <a:ext cx="7315200" cy="1825096"/>
          </a:xfrm>
        </p:spPr>
        <p:txBody>
          <a:bodyPr anchor="b">
            <a:normAutofit/>
          </a:bodyPr>
          <a:lstStyle>
            <a:lvl1pPr algn="l">
              <a:defRPr sz="6000"/>
            </a:lvl1pPr>
          </a:lstStyle>
          <a:p>
            <a:r>
              <a:rPr lang="tr-TR"/>
              <a:t>Asıl başlık stili için tıklatın</a:t>
            </a:r>
            <a:endParaRPr lang="en-US" dirty="0"/>
          </a:p>
        </p:txBody>
      </p:sp>
      <p:sp>
        <p:nvSpPr>
          <p:cNvPr id="3" name="Subtitle 2"/>
          <p:cNvSpPr>
            <a:spLocks noGrp="1"/>
          </p:cNvSpPr>
          <p:nvPr>
            <p:ph type="subTitle" idx="1"/>
          </p:nvPr>
        </p:nvSpPr>
        <p:spPr>
          <a:xfrm>
            <a:off x="914400" y="3632201"/>
            <a:ext cx="7315200" cy="685800"/>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tr-TR"/>
              <a:t>Asıl alt başlık stilini düzenlemek için tıklatın</a:t>
            </a:r>
            <a:endParaRPr lang="en-US" dirty="0"/>
          </a:p>
        </p:txBody>
      </p:sp>
      <p:sp>
        <p:nvSpPr>
          <p:cNvPr id="4" name="Date Placeholder 3"/>
          <p:cNvSpPr>
            <a:spLocks noGrp="1"/>
          </p:cNvSpPr>
          <p:nvPr>
            <p:ph type="dt" sz="half" idx="10"/>
          </p:nvPr>
        </p:nvSpPr>
        <p:spPr>
          <a:xfrm>
            <a:off x="5932170" y="4323845"/>
            <a:ext cx="2297429" cy="365125"/>
          </a:xfrm>
        </p:spPr>
        <p:txBody>
          <a:bodyPr/>
          <a:lstStyle/>
          <a:p>
            <a:fld id="{F7D828BC-789F-4240-82CE-68D062FDE23F}" type="datetimeFigureOut">
              <a:rPr lang="tr-TR" smtClean="0"/>
              <a:t>15.02.2023</a:t>
            </a:fld>
            <a:endParaRPr lang="tr-TR"/>
          </a:p>
        </p:txBody>
      </p:sp>
      <p:sp>
        <p:nvSpPr>
          <p:cNvPr id="5" name="Footer Placeholder 4"/>
          <p:cNvSpPr>
            <a:spLocks noGrp="1"/>
          </p:cNvSpPr>
          <p:nvPr>
            <p:ph type="ftr" sz="quarter" idx="11"/>
          </p:nvPr>
        </p:nvSpPr>
        <p:spPr>
          <a:xfrm>
            <a:off x="914400" y="4323846"/>
            <a:ext cx="4880610" cy="365125"/>
          </a:xfrm>
        </p:spPr>
        <p:txBody>
          <a:bodyPr/>
          <a:lstStyle/>
          <a:p>
            <a:endParaRPr lang="tr-TR"/>
          </a:p>
        </p:txBody>
      </p:sp>
      <p:sp>
        <p:nvSpPr>
          <p:cNvPr id="6" name="Slide Number Placeholder 5"/>
          <p:cNvSpPr>
            <a:spLocks noGrp="1"/>
          </p:cNvSpPr>
          <p:nvPr>
            <p:ph type="sldNum" sz="quarter" idx="12"/>
          </p:nvPr>
        </p:nvSpPr>
        <p:spPr>
          <a:xfrm>
            <a:off x="6057900" y="1430867"/>
            <a:ext cx="2171700" cy="365125"/>
          </a:xfrm>
        </p:spPr>
        <p:txBody>
          <a:bodyPr/>
          <a:lstStyle/>
          <a:p>
            <a:fld id="{3659BAE8-B6B5-42E9-A5A8-C34BBDD4C404}" type="slidenum">
              <a:rPr lang="tr-TR" smtClean="0"/>
              <a:t>‹#›</a:t>
            </a:fld>
            <a:endParaRPr lang="tr-TR"/>
          </a:p>
        </p:txBody>
      </p:sp>
    </p:spTree>
    <p:extLst>
      <p:ext uri="{BB962C8B-B14F-4D97-AF65-F5344CB8AC3E}">
        <p14:creationId xmlns:p14="http://schemas.microsoft.com/office/powerpoint/2010/main" val="9425888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Yazılı Panoramik Resim">
    <p:spTree>
      <p:nvGrpSpPr>
        <p:cNvPr id="1" name=""/>
        <p:cNvGrpSpPr/>
        <p:nvPr/>
      </p:nvGrpSpPr>
      <p:grpSpPr>
        <a:xfrm>
          <a:off x="0" y="0"/>
          <a:ext cx="0" cy="0"/>
          <a:chOff x="0" y="0"/>
          <a:chExt cx="0" cy="0"/>
        </a:xfrm>
      </p:grpSpPr>
      <p:sp>
        <p:nvSpPr>
          <p:cNvPr id="2" name="Title 1"/>
          <p:cNvSpPr>
            <a:spLocks noGrp="1"/>
          </p:cNvSpPr>
          <p:nvPr>
            <p:ph type="title"/>
          </p:nvPr>
        </p:nvSpPr>
        <p:spPr>
          <a:xfrm>
            <a:off x="594355" y="4697361"/>
            <a:ext cx="7956482" cy="819355"/>
          </a:xfrm>
        </p:spPr>
        <p:txBody>
          <a:bodyPr anchor="b"/>
          <a:lstStyle>
            <a:lvl1pPr algn="l">
              <a:defRPr sz="3200"/>
            </a:lvl1pPr>
          </a:lstStyle>
          <a:p>
            <a:r>
              <a:rPr lang="tr-TR"/>
              <a:t>Asıl başlık stili için tıklatın</a:t>
            </a:r>
            <a:endParaRPr lang="en-US" dirty="0"/>
          </a:p>
        </p:txBody>
      </p:sp>
      <p:sp>
        <p:nvSpPr>
          <p:cNvPr id="3" name="Picture Placeholder 2"/>
          <p:cNvSpPr>
            <a:spLocks noGrp="1" noChangeAspect="1"/>
          </p:cNvSpPr>
          <p:nvPr>
            <p:ph type="pic" idx="1"/>
          </p:nvPr>
        </p:nvSpPr>
        <p:spPr>
          <a:xfrm>
            <a:off x="594355" y="977035"/>
            <a:ext cx="7950260" cy="3406972"/>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tr-TR"/>
              <a:t>Resim eklemek için simgeyi tıklatın</a:t>
            </a:r>
            <a:endParaRPr lang="en-US" dirty="0"/>
          </a:p>
        </p:txBody>
      </p:sp>
      <p:sp>
        <p:nvSpPr>
          <p:cNvPr id="4" name="Text Placeholder 3"/>
          <p:cNvSpPr>
            <a:spLocks noGrp="1"/>
          </p:cNvSpPr>
          <p:nvPr>
            <p:ph type="body" sz="half" idx="2"/>
          </p:nvPr>
        </p:nvSpPr>
        <p:spPr>
          <a:xfrm>
            <a:off x="594360" y="5516716"/>
            <a:ext cx="7955280" cy="746924"/>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a:t>Asıl metin stillerini düzenlemek için tıklatın</a:t>
            </a:r>
          </a:p>
        </p:txBody>
      </p:sp>
      <p:sp>
        <p:nvSpPr>
          <p:cNvPr id="5" name="Date Placeholder 4"/>
          <p:cNvSpPr>
            <a:spLocks noGrp="1"/>
          </p:cNvSpPr>
          <p:nvPr>
            <p:ph type="dt" sz="half" idx="10"/>
          </p:nvPr>
        </p:nvSpPr>
        <p:spPr/>
        <p:txBody>
          <a:bodyPr/>
          <a:lstStyle/>
          <a:p>
            <a:fld id="{F7D828BC-789F-4240-82CE-68D062FDE23F}" type="datetimeFigureOut">
              <a:rPr lang="tr-TR" smtClean="0"/>
              <a:t>15.02.2023</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p>
            <a:fld id="{3659BAE8-B6B5-42E9-A5A8-C34BBDD4C404}" type="slidenum">
              <a:rPr lang="tr-TR" smtClean="0"/>
              <a:t>‹#›</a:t>
            </a:fld>
            <a:endParaRPr lang="tr-TR"/>
          </a:p>
        </p:txBody>
      </p:sp>
    </p:spTree>
    <p:extLst>
      <p:ext uri="{BB962C8B-B14F-4D97-AF65-F5344CB8AC3E}">
        <p14:creationId xmlns:p14="http://schemas.microsoft.com/office/powerpoint/2010/main" val="20630634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Başlık ve Resim Yazısı">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995862"/>
            <a:ext cx="9144000" cy="1862138"/>
          </a:xfrm>
          <a:prstGeom prst="rect">
            <a:avLst/>
          </a:prstGeom>
        </p:spPr>
      </p:pic>
      <p:sp>
        <p:nvSpPr>
          <p:cNvPr id="2" name="Title 1"/>
          <p:cNvSpPr>
            <a:spLocks noGrp="1"/>
          </p:cNvSpPr>
          <p:nvPr>
            <p:ph type="title"/>
          </p:nvPr>
        </p:nvSpPr>
        <p:spPr>
          <a:xfrm>
            <a:off x="594360" y="753533"/>
            <a:ext cx="7955280" cy="2802467"/>
          </a:xfrm>
        </p:spPr>
        <p:txBody>
          <a:bodyPr anchor="ctr"/>
          <a:lstStyle>
            <a:lvl1pPr algn="l">
              <a:defRPr sz="3200"/>
            </a:lvl1pPr>
          </a:lstStyle>
          <a:p>
            <a:r>
              <a:rPr lang="tr-TR"/>
              <a:t>Asıl başlık stili için tıklatın</a:t>
            </a:r>
            <a:endParaRPr lang="en-US" dirty="0"/>
          </a:p>
        </p:txBody>
      </p:sp>
      <p:sp>
        <p:nvSpPr>
          <p:cNvPr id="4" name="Text Placeholder 3"/>
          <p:cNvSpPr>
            <a:spLocks noGrp="1"/>
          </p:cNvSpPr>
          <p:nvPr>
            <p:ph type="body" sz="half" idx="2"/>
          </p:nvPr>
        </p:nvSpPr>
        <p:spPr>
          <a:xfrm>
            <a:off x="685800" y="3649134"/>
            <a:ext cx="7772400" cy="1330852"/>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a:t>Asıl metin stillerini düzenlemek için tıklatın</a:t>
            </a:r>
          </a:p>
        </p:txBody>
      </p:sp>
      <p:sp>
        <p:nvSpPr>
          <p:cNvPr id="5" name="Date Placeholder 4"/>
          <p:cNvSpPr>
            <a:spLocks noGrp="1"/>
          </p:cNvSpPr>
          <p:nvPr>
            <p:ph type="dt" sz="half" idx="10"/>
          </p:nvPr>
        </p:nvSpPr>
        <p:spPr>
          <a:xfrm>
            <a:off x="5562176" y="381001"/>
            <a:ext cx="2183130" cy="365125"/>
          </a:xfrm>
        </p:spPr>
        <p:txBody>
          <a:bodyPr/>
          <a:lstStyle>
            <a:lvl1pPr algn="r">
              <a:defRPr/>
            </a:lvl1pPr>
          </a:lstStyle>
          <a:p>
            <a:fld id="{F7D828BC-789F-4240-82CE-68D062FDE23F}" type="datetimeFigureOut">
              <a:rPr lang="tr-TR" smtClean="0"/>
              <a:t>15.02.2023</a:t>
            </a:fld>
            <a:endParaRPr lang="tr-TR"/>
          </a:p>
        </p:txBody>
      </p:sp>
      <p:sp>
        <p:nvSpPr>
          <p:cNvPr id="6" name="Footer Placeholder 5"/>
          <p:cNvSpPr>
            <a:spLocks noGrp="1"/>
          </p:cNvSpPr>
          <p:nvPr>
            <p:ph type="ftr" sz="quarter" idx="11"/>
          </p:nvPr>
        </p:nvSpPr>
        <p:spPr>
          <a:xfrm>
            <a:off x="594360" y="381001"/>
            <a:ext cx="4830656" cy="365125"/>
          </a:xfrm>
        </p:spPr>
        <p:txBody>
          <a:bodyPr/>
          <a:lstStyle/>
          <a:p>
            <a:endParaRPr lang="tr-TR"/>
          </a:p>
        </p:txBody>
      </p:sp>
      <p:sp>
        <p:nvSpPr>
          <p:cNvPr id="7" name="Slide Number Placeholder 6"/>
          <p:cNvSpPr>
            <a:spLocks noGrp="1"/>
          </p:cNvSpPr>
          <p:nvPr>
            <p:ph type="sldNum" sz="quarter" idx="12"/>
          </p:nvPr>
        </p:nvSpPr>
        <p:spPr>
          <a:xfrm>
            <a:off x="7882466" y="381001"/>
            <a:ext cx="667174" cy="365125"/>
          </a:xfrm>
        </p:spPr>
        <p:txBody>
          <a:bodyPr/>
          <a:lstStyle/>
          <a:p>
            <a:fld id="{3659BAE8-B6B5-42E9-A5A8-C34BBDD4C404}" type="slidenum">
              <a:rPr lang="tr-TR" smtClean="0"/>
              <a:t>‹#›</a:t>
            </a:fld>
            <a:endParaRPr lang="tr-TR"/>
          </a:p>
        </p:txBody>
      </p:sp>
    </p:spTree>
    <p:extLst>
      <p:ext uri="{BB962C8B-B14F-4D97-AF65-F5344CB8AC3E}">
        <p14:creationId xmlns:p14="http://schemas.microsoft.com/office/powerpoint/2010/main" val="16647352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Resim Yazılı Alıntı">
    <p:spTree>
      <p:nvGrpSpPr>
        <p:cNvPr id="1" name=""/>
        <p:cNvGrpSpPr/>
        <p:nvPr/>
      </p:nvGrpSpPr>
      <p:grpSpPr>
        <a:xfrm>
          <a:off x="0" y="0"/>
          <a:ext cx="0" cy="0"/>
          <a:chOff x="0" y="0"/>
          <a:chExt cx="0" cy="0"/>
        </a:xfrm>
      </p:grpSpPr>
      <p:pic>
        <p:nvPicPr>
          <p:cNvPr id="11" name="Picture 10"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995862"/>
            <a:ext cx="9144000" cy="1862138"/>
          </a:xfrm>
          <a:prstGeom prst="rect">
            <a:avLst/>
          </a:prstGeom>
        </p:spPr>
      </p:pic>
      <p:sp>
        <p:nvSpPr>
          <p:cNvPr id="2" name="Title 1"/>
          <p:cNvSpPr>
            <a:spLocks noGrp="1"/>
          </p:cNvSpPr>
          <p:nvPr>
            <p:ph type="title"/>
          </p:nvPr>
        </p:nvSpPr>
        <p:spPr>
          <a:xfrm>
            <a:off x="768351" y="753534"/>
            <a:ext cx="7613650" cy="2756234"/>
          </a:xfrm>
        </p:spPr>
        <p:txBody>
          <a:bodyPr anchor="ctr"/>
          <a:lstStyle>
            <a:lvl1pPr algn="l">
              <a:defRPr sz="3200"/>
            </a:lvl1pPr>
          </a:lstStyle>
          <a:p>
            <a:r>
              <a:rPr lang="tr-TR"/>
              <a:t>Asıl başlık stili için tıklatın</a:t>
            </a:r>
            <a:endParaRPr lang="en-US" dirty="0"/>
          </a:p>
        </p:txBody>
      </p:sp>
      <p:sp>
        <p:nvSpPr>
          <p:cNvPr id="12" name="Text Placeholder 3"/>
          <p:cNvSpPr>
            <a:spLocks noGrp="1"/>
          </p:cNvSpPr>
          <p:nvPr>
            <p:ph type="body" sz="half" idx="13"/>
          </p:nvPr>
        </p:nvSpPr>
        <p:spPr>
          <a:xfrm>
            <a:off x="977899" y="3509768"/>
            <a:ext cx="7194552" cy="444443"/>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a:t>Asıl metin stillerini düzenlemek için tıklatın</a:t>
            </a:r>
          </a:p>
        </p:txBody>
      </p:sp>
      <p:sp>
        <p:nvSpPr>
          <p:cNvPr id="4" name="Text Placeholder 3"/>
          <p:cNvSpPr>
            <a:spLocks noGrp="1"/>
          </p:cNvSpPr>
          <p:nvPr>
            <p:ph type="body" sz="half" idx="2"/>
          </p:nvPr>
        </p:nvSpPr>
        <p:spPr>
          <a:xfrm>
            <a:off x="685800" y="4174597"/>
            <a:ext cx="7778752" cy="821265"/>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a:t>Asıl metin stillerini düzenlemek için tıklatın</a:t>
            </a:r>
          </a:p>
        </p:txBody>
      </p:sp>
      <p:sp>
        <p:nvSpPr>
          <p:cNvPr id="5" name="Date Placeholder 4"/>
          <p:cNvSpPr>
            <a:spLocks noGrp="1"/>
          </p:cNvSpPr>
          <p:nvPr>
            <p:ph type="dt" sz="half" idx="10"/>
          </p:nvPr>
        </p:nvSpPr>
        <p:spPr>
          <a:xfrm>
            <a:off x="5562176" y="381001"/>
            <a:ext cx="2183130" cy="365125"/>
          </a:xfrm>
        </p:spPr>
        <p:txBody>
          <a:bodyPr/>
          <a:lstStyle>
            <a:lvl1pPr algn="r">
              <a:defRPr/>
            </a:lvl1pPr>
          </a:lstStyle>
          <a:p>
            <a:fld id="{F7D828BC-789F-4240-82CE-68D062FDE23F}" type="datetimeFigureOut">
              <a:rPr lang="tr-TR" smtClean="0"/>
              <a:t>15.02.2023</a:t>
            </a:fld>
            <a:endParaRPr lang="tr-TR"/>
          </a:p>
        </p:txBody>
      </p:sp>
      <p:sp>
        <p:nvSpPr>
          <p:cNvPr id="6" name="Footer Placeholder 5"/>
          <p:cNvSpPr>
            <a:spLocks noGrp="1"/>
          </p:cNvSpPr>
          <p:nvPr>
            <p:ph type="ftr" sz="quarter" idx="11"/>
          </p:nvPr>
        </p:nvSpPr>
        <p:spPr>
          <a:xfrm>
            <a:off x="594360" y="379438"/>
            <a:ext cx="4830656" cy="365125"/>
          </a:xfrm>
        </p:spPr>
        <p:txBody>
          <a:bodyPr/>
          <a:lstStyle/>
          <a:p>
            <a:endParaRPr lang="tr-TR"/>
          </a:p>
        </p:txBody>
      </p:sp>
      <p:sp>
        <p:nvSpPr>
          <p:cNvPr id="7" name="Slide Number Placeholder 6"/>
          <p:cNvSpPr>
            <a:spLocks noGrp="1"/>
          </p:cNvSpPr>
          <p:nvPr>
            <p:ph type="sldNum" sz="quarter" idx="12"/>
          </p:nvPr>
        </p:nvSpPr>
        <p:spPr>
          <a:xfrm>
            <a:off x="7882466" y="381001"/>
            <a:ext cx="667174" cy="365125"/>
          </a:xfrm>
        </p:spPr>
        <p:txBody>
          <a:bodyPr/>
          <a:lstStyle/>
          <a:p>
            <a:fld id="{3659BAE8-B6B5-42E9-A5A8-C34BBDD4C404}" type="slidenum">
              <a:rPr lang="tr-TR" smtClean="0"/>
              <a:t>‹#›</a:t>
            </a:fld>
            <a:endParaRPr lang="tr-TR"/>
          </a:p>
        </p:txBody>
      </p:sp>
      <p:sp>
        <p:nvSpPr>
          <p:cNvPr id="13" name="TextBox 12"/>
          <p:cNvSpPr txBox="1"/>
          <p:nvPr/>
        </p:nvSpPr>
        <p:spPr>
          <a:xfrm>
            <a:off x="231458" y="807720"/>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8146733" y="3021330"/>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418940676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İsim Kartı">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995862"/>
            <a:ext cx="9144000" cy="1862138"/>
          </a:xfrm>
          <a:prstGeom prst="rect">
            <a:avLst/>
          </a:prstGeom>
        </p:spPr>
      </p:pic>
      <p:sp>
        <p:nvSpPr>
          <p:cNvPr id="2" name="Title 1"/>
          <p:cNvSpPr>
            <a:spLocks noGrp="1"/>
          </p:cNvSpPr>
          <p:nvPr>
            <p:ph type="title"/>
          </p:nvPr>
        </p:nvSpPr>
        <p:spPr>
          <a:xfrm>
            <a:off x="685800" y="1124702"/>
            <a:ext cx="7774782" cy="2511835"/>
          </a:xfrm>
        </p:spPr>
        <p:txBody>
          <a:bodyPr anchor="b"/>
          <a:lstStyle>
            <a:lvl1pPr algn="l">
              <a:defRPr sz="3200"/>
            </a:lvl1pPr>
          </a:lstStyle>
          <a:p>
            <a:r>
              <a:rPr lang="tr-TR"/>
              <a:t>Asıl başlık stili için tıklatın</a:t>
            </a:r>
            <a:endParaRPr lang="en-US" dirty="0"/>
          </a:p>
        </p:txBody>
      </p:sp>
      <p:sp>
        <p:nvSpPr>
          <p:cNvPr id="4" name="Text Placeholder 3"/>
          <p:cNvSpPr>
            <a:spLocks noGrp="1"/>
          </p:cNvSpPr>
          <p:nvPr>
            <p:ph type="body" sz="half" idx="2"/>
          </p:nvPr>
        </p:nvSpPr>
        <p:spPr>
          <a:xfrm>
            <a:off x="685792" y="3648316"/>
            <a:ext cx="7773608" cy="99988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a:t>Asıl metin stillerini düzenlemek için tıklatın</a:t>
            </a:r>
          </a:p>
        </p:txBody>
      </p:sp>
      <p:sp>
        <p:nvSpPr>
          <p:cNvPr id="5" name="Date Placeholder 4"/>
          <p:cNvSpPr>
            <a:spLocks noGrp="1"/>
          </p:cNvSpPr>
          <p:nvPr>
            <p:ph type="dt" sz="half" idx="10"/>
          </p:nvPr>
        </p:nvSpPr>
        <p:spPr>
          <a:xfrm>
            <a:off x="5562176" y="378884"/>
            <a:ext cx="2183130" cy="365125"/>
          </a:xfrm>
        </p:spPr>
        <p:txBody>
          <a:bodyPr/>
          <a:lstStyle>
            <a:lvl1pPr algn="r">
              <a:defRPr/>
            </a:lvl1pPr>
          </a:lstStyle>
          <a:p>
            <a:fld id="{F7D828BC-789F-4240-82CE-68D062FDE23F}" type="datetimeFigureOut">
              <a:rPr lang="tr-TR" smtClean="0"/>
              <a:t>15.02.2023</a:t>
            </a:fld>
            <a:endParaRPr lang="tr-TR"/>
          </a:p>
        </p:txBody>
      </p:sp>
      <p:sp>
        <p:nvSpPr>
          <p:cNvPr id="6" name="Footer Placeholder 5"/>
          <p:cNvSpPr>
            <a:spLocks noGrp="1"/>
          </p:cNvSpPr>
          <p:nvPr>
            <p:ph type="ftr" sz="quarter" idx="11"/>
          </p:nvPr>
        </p:nvSpPr>
        <p:spPr>
          <a:xfrm>
            <a:off x="594360" y="378884"/>
            <a:ext cx="4830656" cy="365125"/>
          </a:xfrm>
        </p:spPr>
        <p:txBody>
          <a:bodyPr/>
          <a:lstStyle/>
          <a:p>
            <a:endParaRPr lang="tr-TR"/>
          </a:p>
        </p:txBody>
      </p:sp>
      <p:sp>
        <p:nvSpPr>
          <p:cNvPr id="7" name="Slide Number Placeholder 6"/>
          <p:cNvSpPr>
            <a:spLocks noGrp="1"/>
          </p:cNvSpPr>
          <p:nvPr>
            <p:ph type="sldNum" sz="quarter" idx="12"/>
          </p:nvPr>
        </p:nvSpPr>
        <p:spPr>
          <a:xfrm>
            <a:off x="7882466" y="381001"/>
            <a:ext cx="667174" cy="365125"/>
          </a:xfrm>
        </p:spPr>
        <p:txBody>
          <a:bodyPr/>
          <a:lstStyle/>
          <a:p>
            <a:fld id="{3659BAE8-B6B5-42E9-A5A8-C34BBDD4C404}" type="slidenum">
              <a:rPr lang="tr-TR" smtClean="0"/>
              <a:t>‹#›</a:t>
            </a:fld>
            <a:endParaRPr lang="tr-TR"/>
          </a:p>
        </p:txBody>
      </p:sp>
    </p:spTree>
    <p:extLst>
      <p:ext uri="{BB962C8B-B14F-4D97-AF65-F5344CB8AC3E}">
        <p14:creationId xmlns:p14="http://schemas.microsoft.com/office/powerpoint/2010/main" val="327193261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Sütun">
    <p:spTree>
      <p:nvGrpSpPr>
        <p:cNvPr id="1" name=""/>
        <p:cNvGrpSpPr/>
        <p:nvPr/>
      </p:nvGrpSpPr>
      <p:grpSpPr>
        <a:xfrm>
          <a:off x="0" y="0"/>
          <a:ext cx="0" cy="0"/>
          <a:chOff x="0" y="0"/>
          <a:chExt cx="0" cy="0"/>
        </a:xfrm>
      </p:grpSpPr>
      <p:sp>
        <p:nvSpPr>
          <p:cNvPr id="15" name="Title 1"/>
          <p:cNvSpPr>
            <a:spLocks noGrp="1"/>
          </p:cNvSpPr>
          <p:nvPr>
            <p:ph type="title"/>
          </p:nvPr>
        </p:nvSpPr>
        <p:spPr>
          <a:xfrm>
            <a:off x="2171701" y="762000"/>
            <a:ext cx="6377939" cy="1303867"/>
          </a:xfrm>
        </p:spPr>
        <p:txBody>
          <a:bodyPr/>
          <a:lstStyle/>
          <a:p>
            <a:r>
              <a:rPr lang="tr-TR"/>
              <a:t>Asıl başlık stili için tıklatın</a:t>
            </a:r>
            <a:endParaRPr lang="en-US" dirty="0"/>
          </a:p>
        </p:txBody>
      </p:sp>
      <p:sp>
        <p:nvSpPr>
          <p:cNvPr id="7" name="Text Placeholder 2"/>
          <p:cNvSpPr>
            <a:spLocks noGrp="1"/>
          </p:cNvSpPr>
          <p:nvPr>
            <p:ph type="body" idx="1"/>
          </p:nvPr>
        </p:nvSpPr>
        <p:spPr>
          <a:xfrm>
            <a:off x="594361" y="2202080"/>
            <a:ext cx="2560320" cy="617320"/>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düzenlemek için tıklatın</a:t>
            </a:r>
          </a:p>
        </p:txBody>
      </p:sp>
      <p:sp>
        <p:nvSpPr>
          <p:cNvPr id="8" name="Text Placeholder 3"/>
          <p:cNvSpPr>
            <a:spLocks noGrp="1"/>
          </p:cNvSpPr>
          <p:nvPr>
            <p:ph type="body" sz="half" idx="15"/>
          </p:nvPr>
        </p:nvSpPr>
        <p:spPr>
          <a:xfrm>
            <a:off x="594360" y="2904564"/>
            <a:ext cx="2560320" cy="335907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a:t>Asıl metin stillerini düzenlemek için tıklatın</a:t>
            </a:r>
          </a:p>
        </p:txBody>
      </p:sp>
      <p:sp>
        <p:nvSpPr>
          <p:cNvPr id="9" name="Text Placeholder 4"/>
          <p:cNvSpPr>
            <a:spLocks noGrp="1"/>
          </p:cNvSpPr>
          <p:nvPr>
            <p:ph type="body" sz="quarter" idx="3"/>
          </p:nvPr>
        </p:nvSpPr>
        <p:spPr>
          <a:xfrm>
            <a:off x="3302237" y="2201333"/>
            <a:ext cx="2560320"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düzenlemek için tıklatın</a:t>
            </a:r>
          </a:p>
        </p:txBody>
      </p:sp>
      <p:sp>
        <p:nvSpPr>
          <p:cNvPr id="10" name="Text Placeholder 3"/>
          <p:cNvSpPr>
            <a:spLocks noGrp="1"/>
          </p:cNvSpPr>
          <p:nvPr>
            <p:ph type="body" sz="half" idx="16"/>
          </p:nvPr>
        </p:nvSpPr>
        <p:spPr>
          <a:xfrm>
            <a:off x="3300781" y="2904068"/>
            <a:ext cx="2560320" cy="335957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a:t>Asıl metin stillerini düzenlemek için tıklatın</a:t>
            </a:r>
          </a:p>
        </p:txBody>
      </p:sp>
      <p:sp>
        <p:nvSpPr>
          <p:cNvPr id="11" name="Text Placeholder 4"/>
          <p:cNvSpPr>
            <a:spLocks noGrp="1"/>
          </p:cNvSpPr>
          <p:nvPr>
            <p:ph type="body" sz="quarter" idx="13"/>
          </p:nvPr>
        </p:nvSpPr>
        <p:spPr>
          <a:xfrm>
            <a:off x="5989319" y="2192866"/>
            <a:ext cx="2560320"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düzenlemek için tıklatın</a:t>
            </a:r>
          </a:p>
        </p:txBody>
      </p:sp>
      <p:sp>
        <p:nvSpPr>
          <p:cNvPr id="12" name="Text Placeholder 3"/>
          <p:cNvSpPr>
            <a:spLocks noGrp="1"/>
          </p:cNvSpPr>
          <p:nvPr>
            <p:ph type="body" sz="half" idx="17"/>
          </p:nvPr>
        </p:nvSpPr>
        <p:spPr>
          <a:xfrm>
            <a:off x="5989320" y="2904564"/>
            <a:ext cx="2560320" cy="335907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a:t>Asıl metin stillerini düzenlemek için tıklatın</a:t>
            </a:r>
          </a:p>
        </p:txBody>
      </p:sp>
      <p:sp>
        <p:nvSpPr>
          <p:cNvPr id="3" name="Date Placeholder 2"/>
          <p:cNvSpPr>
            <a:spLocks noGrp="1"/>
          </p:cNvSpPr>
          <p:nvPr>
            <p:ph type="dt" sz="half" idx="10"/>
          </p:nvPr>
        </p:nvSpPr>
        <p:spPr/>
        <p:txBody>
          <a:bodyPr/>
          <a:lstStyle/>
          <a:p>
            <a:fld id="{F7D828BC-789F-4240-82CE-68D062FDE23F}" type="datetimeFigureOut">
              <a:rPr lang="tr-TR" smtClean="0"/>
              <a:t>15.02.2023</a:t>
            </a:fld>
            <a:endParaRPr lang="tr-TR"/>
          </a:p>
        </p:txBody>
      </p:sp>
      <p:sp>
        <p:nvSpPr>
          <p:cNvPr id="4" name="Footer Placeholder 3"/>
          <p:cNvSpPr>
            <a:spLocks noGrp="1"/>
          </p:cNvSpPr>
          <p:nvPr>
            <p:ph type="ftr" sz="quarter" idx="11"/>
          </p:nvPr>
        </p:nvSpPr>
        <p:spPr/>
        <p:txBody>
          <a:bodyPr/>
          <a:lstStyle/>
          <a:p>
            <a:endParaRPr lang="tr-TR"/>
          </a:p>
        </p:txBody>
      </p:sp>
      <p:sp>
        <p:nvSpPr>
          <p:cNvPr id="5" name="Slide Number Placeholder 4"/>
          <p:cNvSpPr>
            <a:spLocks noGrp="1"/>
          </p:cNvSpPr>
          <p:nvPr>
            <p:ph type="sldNum" sz="quarter" idx="12"/>
          </p:nvPr>
        </p:nvSpPr>
        <p:spPr/>
        <p:txBody>
          <a:bodyPr/>
          <a:lstStyle/>
          <a:p>
            <a:fld id="{3659BAE8-B6B5-42E9-A5A8-C34BBDD4C404}" type="slidenum">
              <a:rPr lang="tr-TR" smtClean="0"/>
              <a:t>‹#›</a:t>
            </a:fld>
            <a:endParaRPr lang="tr-TR"/>
          </a:p>
        </p:txBody>
      </p:sp>
    </p:spTree>
    <p:extLst>
      <p:ext uri="{BB962C8B-B14F-4D97-AF65-F5344CB8AC3E}">
        <p14:creationId xmlns:p14="http://schemas.microsoft.com/office/powerpoint/2010/main" val="41757437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Resim Sütunu">
    <p:spTree>
      <p:nvGrpSpPr>
        <p:cNvPr id="1" name=""/>
        <p:cNvGrpSpPr/>
        <p:nvPr/>
      </p:nvGrpSpPr>
      <p:grpSpPr>
        <a:xfrm>
          <a:off x="0" y="0"/>
          <a:ext cx="0" cy="0"/>
          <a:chOff x="0" y="0"/>
          <a:chExt cx="0" cy="0"/>
        </a:xfrm>
      </p:grpSpPr>
      <p:sp>
        <p:nvSpPr>
          <p:cNvPr id="30" name="Title 1"/>
          <p:cNvSpPr>
            <a:spLocks noGrp="1"/>
          </p:cNvSpPr>
          <p:nvPr>
            <p:ph type="title"/>
          </p:nvPr>
        </p:nvSpPr>
        <p:spPr>
          <a:xfrm>
            <a:off x="2171702" y="762000"/>
            <a:ext cx="6381984" cy="1295400"/>
          </a:xfrm>
        </p:spPr>
        <p:txBody>
          <a:bodyPr/>
          <a:lstStyle/>
          <a:p>
            <a:r>
              <a:rPr lang="tr-TR"/>
              <a:t>Asıl başlık stili için tıklatın</a:t>
            </a:r>
            <a:endParaRPr lang="en-US" dirty="0"/>
          </a:p>
        </p:txBody>
      </p:sp>
      <p:sp>
        <p:nvSpPr>
          <p:cNvPr id="19" name="Text Placeholder 2"/>
          <p:cNvSpPr>
            <a:spLocks noGrp="1"/>
          </p:cNvSpPr>
          <p:nvPr>
            <p:ph type="body" idx="1"/>
          </p:nvPr>
        </p:nvSpPr>
        <p:spPr>
          <a:xfrm>
            <a:off x="594360" y="4113340"/>
            <a:ext cx="2560320"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düzenlemek için tıklatın</a:t>
            </a:r>
          </a:p>
        </p:txBody>
      </p:sp>
      <p:sp>
        <p:nvSpPr>
          <p:cNvPr id="20" name="Picture Placeholder 2"/>
          <p:cNvSpPr>
            <a:spLocks noGrp="1" noChangeAspect="1"/>
          </p:cNvSpPr>
          <p:nvPr>
            <p:ph type="pic" idx="15"/>
          </p:nvPr>
        </p:nvSpPr>
        <p:spPr>
          <a:xfrm>
            <a:off x="594360" y="2331720"/>
            <a:ext cx="2560320" cy="15073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tr-TR"/>
              <a:t>Resim eklemek için simgeyi tıklatın</a:t>
            </a:r>
            <a:endParaRPr lang="en-US" dirty="0"/>
          </a:p>
        </p:txBody>
      </p:sp>
      <p:sp>
        <p:nvSpPr>
          <p:cNvPr id="21" name="Text Placeholder 3"/>
          <p:cNvSpPr>
            <a:spLocks noGrp="1"/>
          </p:cNvSpPr>
          <p:nvPr>
            <p:ph type="body" sz="half" idx="18"/>
          </p:nvPr>
        </p:nvSpPr>
        <p:spPr>
          <a:xfrm>
            <a:off x="594360" y="4796103"/>
            <a:ext cx="2560320" cy="1467537"/>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a:t>Asıl metin stillerini düzenlemek için tıklatın</a:t>
            </a:r>
          </a:p>
        </p:txBody>
      </p:sp>
      <p:sp>
        <p:nvSpPr>
          <p:cNvPr id="22" name="Text Placeholder 4"/>
          <p:cNvSpPr>
            <a:spLocks noGrp="1"/>
          </p:cNvSpPr>
          <p:nvPr>
            <p:ph type="body" sz="quarter" idx="3"/>
          </p:nvPr>
        </p:nvSpPr>
        <p:spPr>
          <a:xfrm>
            <a:off x="3291873" y="4113340"/>
            <a:ext cx="2560320"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düzenlemek için tıklatın</a:t>
            </a:r>
          </a:p>
        </p:txBody>
      </p:sp>
      <p:sp>
        <p:nvSpPr>
          <p:cNvPr id="23" name="Picture Placeholder 2"/>
          <p:cNvSpPr>
            <a:spLocks noGrp="1" noChangeAspect="1"/>
          </p:cNvSpPr>
          <p:nvPr>
            <p:ph type="pic" idx="21"/>
          </p:nvPr>
        </p:nvSpPr>
        <p:spPr>
          <a:xfrm>
            <a:off x="3291872" y="2331720"/>
            <a:ext cx="2560320" cy="1509862"/>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tr-TR"/>
              <a:t>Resim eklemek için simgeyi tıklatın</a:t>
            </a:r>
            <a:endParaRPr lang="en-US" dirty="0"/>
          </a:p>
        </p:txBody>
      </p:sp>
      <p:sp>
        <p:nvSpPr>
          <p:cNvPr id="24" name="Text Placeholder 3"/>
          <p:cNvSpPr>
            <a:spLocks noGrp="1"/>
          </p:cNvSpPr>
          <p:nvPr>
            <p:ph type="body" sz="half" idx="19"/>
          </p:nvPr>
        </p:nvSpPr>
        <p:spPr>
          <a:xfrm>
            <a:off x="3290858" y="4796102"/>
            <a:ext cx="2560320" cy="1467537"/>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a:t>Asıl metin stillerini düzenlemek için tıklatın</a:t>
            </a:r>
          </a:p>
        </p:txBody>
      </p:sp>
      <p:sp>
        <p:nvSpPr>
          <p:cNvPr id="25" name="Text Placeholder 4"/>
          <p:cNvSpPr>
            <a:spLocks noGrp="1"/>
          </p:cNvSpPr>
          <p:nvPr>
            <p:ph type="body" sz="quarter" idx="13"/>
          </p:nvPr>
        </p:nvSpPr>
        <p:spPr>
          <a:xfrm>
            <a:off x="5993365" y="4113340"/>
            <a:ext cx="2560320"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düzenlemek için tıklatın</a:t>
            </a:r>
          </a:p>
        </p:txBody>
      </p:sp>
      <p:sp>
        <p:nvSpPr>
          <p:cNvPr id="26" name="Picture Placeholder 2"/>
          <p:cNvSpPr>
            <a:spLocks noGrp="1" noChangeAspect="1"/>
          </p:cNvSpPr>
          <p:nvPr>
            <p:ph type="pic" idx="22"/>
          </p:nvPr>
        </p:nvSpPr>
        <p:spPr>
          <a:xfrm>
            <a:off x="5993364" y="2331721"/>
            <a:ext cx="2560320" cy="1508919"/>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tr-TR"/>
              <a:t>Resim eklemek için simgeyi tıklatın</a:t>
            </a:r>
            <a:endParaRPr lang="en-US" dirty="0"/>
          </a:p>
        </p:txBody>
      </p:sp>
      <p:sp>
        <p:nvSpPr>
          <p:cNvPr id="27" name="Text Placeholder 3"/>
          <p:cNvSpPr>
            <a:spLocks noGrp="1"/>
          </p:cNvSpPr>
          <p:nvPr>
            <p:ph type="body" sz="half" idx="20"/>
          </p:nvPr>
        </p:nvSpPr>
        <p:spPr>
          <a:xfrm>
            <a:off x="5993272" y="4796100"/>
            <a:ext cx="2560320" cy="1467537"/>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a:t>Asıl metin stillerini düzenlemek için tıklatın</a:t>
            </a:r>
          </a:p>
        </p:txBody>
      </p:sp>
      <p:sp>
        <p:nvSpPr>
          <p:cNvPr id="3" name="Date Placeholder 2"/>
          <p:cNvSpPr>
            <a:spLocks noGrp="1"/>
          </p:cNvSpPr>
          <p:nvPr>
            <p:ph type="dt" sz="half" idx="10"/>
          </p:nvPr>
        </p:nvSpPr>
        <p:spPr/>
        <p:txBody>
          <a:bodyPr/>
          <a:lstStyle/>
          <a:p>
            <a:fld id="{F7D828BC-789F-4240-82CE-68D062FDE23F}" type="datetimeFigureOut">
              <a:rPr lang="tr-TR" smtClean="0"/>
              <a:t>15.02.2023</a:t>
            </a:fld>
            <a:endParaRPr lang="tr-TR"/>
          </a:p>
        </p:txBody>
      </p:sp>
      <p:sp>
        <p:nvSpPr>
          <p:cNvPr id="4" name="Footer Placeholder 3"/>
          <p:cNvSpPr>
            <a:spLocks noGrp="1"/>
          </p:cNvSpPr>
          <p:nvPr>
            <p:ph type="ftr" sz="quarter" idx="11"/>
          </p:nvPr>
        </p:nvSpPr>
        <p:spPr/>
        <p:txBody>
          <a:bodyPr/>
          <a:lstStyle/>
          <a:p>
            <a:endParaRPr lang="tr-TR"/>
          </a:p>
        </p:txBody>
      </p:sp>
      <p:sp>
        <p:nvSpPr>
          <p:cNvPr id="5" name="Slide Number Placeholder 4"/>
          <p:cNvSpPr>
            <a:spLocks noGrp="1"/>
          </p:cNvSpPr>
          <p:nvPr>
            <p:ph type="sldNum" sz="quarter" idx="12"/>
          </p:nvPr>
        </p:nvSpPr>
        <p:spPr/>
        <p:txBody>
          <a:bodyPr/>
          <a:lstStyle/>
          <a:p>
            <a:fld id="{3659BAE8-B6B5-42E9-A5A8-C34BBDD4C404}" type="slidenum">
              <a:rPr lang="tr-TR" smtClean="0"/>
              <a:t>‹#›</a:t>
            </a:fld>
            <a:endParaRPr lang="tr-TR"/>
          </a:p>
        </p:txBody>
      </p:sp>
    </p:spTree>
    <p:extLst>
      <p:ext uri="{BB962C8B-B14F-4D97-AF65-F5344CB8AC3E}">
        <p14:creationId xmlns:p14="http://schemas.microsoft.com/office/powerpoint/2010/main" val="189522442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a:t>Asıl başlık stili için tıklatın</a:t>
            </a:r>
            <a:endParaRPr lang="en-US" dirty="0"/>
          </a:p>
        </p:txBody>
      </p:sp>
      <p:sp>
        <p:nvSpPr>
          <p:cNvPr id="3" name="Vertical Text Placeholder 2"/>
          <p:cNvSpPr>
            <a:spLocks noGrp="1"/>
          </p:cNvSpPr>
          <p:nvPr>
            <p:ph type="body" orient="vert" idx="1"/>
          </p:nvPr>
        </p:nvSpPr>
        <p:spPr>
          <a:xfrm>
            <a:off x="594360" y="2194560"/>
            <a:ext cx="7955280" cy="4069080"/>
          </a:xfrm>
        </p:spPr>
        <p:txBody>
          <a:bodyPr vert="eaVert"/>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4" name="Date Placeholder 3"/>
          <p:cNvSpPr>
            <a:spLocks noGrp="1"/>
          </p:cNvSpPr>
          <p:nvPr>
            <p:ph type="dt" sz="half" idx="10"/>
          </p:nvPr>
        </p:nvSpPr>
        <p:spPr/>
        <p:txBody>
          <a:bodyPr/>
          <a:lstStyle/>
          <a:p>
            <a:fld id="{F7D828BC-789F-4240-82CE-68D062FDE23F}" type="datetimeFigureOut">
              <a:rPr lang="tr-TR" smtClean="0"/>
              <a:t>15.02.2023</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3659BAE8-B6B5-42E9-A5A8-C34BBDD4C404}" type="slidenum">
              <a:rPr lang="tr-TR" smtClean="0"/>
              <a:t>‹#›</a:t>
            </a:fld>
            <a:endParaRPr lang="tr-TR"/>
          </a:p>
        </p:txBody>
      </p:sp>
    </p:spTree>
    <p:extLst>
      <p:ext uri="{BB962C8B-B14F-4D97-AF65-F5344CB8AC3E}">
        <p14:creationId xmlns:p14="http://schemas.microsoft.com/office/powerpoint/2010/main" val="104709202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Dikey Başlık ve Metin">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995862"/>
            <a:ext cx="9144000" cy="1862138"/>
          </a:xfrm>
          <a:prstGeom prst="rect">
            <a:avLst/>
          </a:prstGeom>
        </p:spPr>
      </p:pic>
      <p:sp>
        <p:nvSpPr>
          <p:cNvPr id="2" name="Vertical Title 1"/>
          <p:cNvSpPr>
            <a:spLocks noGrp="1"/>
          </p:cNvSpPr>
          <p:nvPr>
            <p:ph type="title" orient="vert"/>
          </p:nvPr>
        </p:nvSpPr>
        <p:spPr>
          <a:xfrm>
            <a:off x="7006590" y="747183"/>
            <a:ext cx="1543050" cy="4248675"/>
          </a:xfrm>
        </p:spPr>
        <p:txBody>
          <a:bodyPr vert="eaVert"/>
          <a:lstStyle>
            <a:lvl1pPr algn="l">
              <a:defRPr/>
            </a:lvl1pPr>
          </a:lstStyle>
          <a:p>
            <a:r>
              <a:rPr lang="tr-TR"/>
              <a:t>Asıl başlık stili için tıklatın</a:t>
            </a:r>
            <a:endParaRPr lang="en-US" dirty="0"/>
          </a:p>
        </p:txBody>
      </p:sp>
      <p:sp>
        <p:nvSpPr>
          <p:cNvPr id="3" name="Vertical Text Placeholder 2"/>
          <p:cNvSpPr>
            <a:spLocks noGrp="1"/>
          </p:cNvSpPr>
          <p:nvPr>
            <p:ph type="body" orient="vert" idx="1"/>
          </p:nvPr>
        </p:nvSpPr>
        <p:spPr>
          <a:xfrm>
            <a:off x="594360" y="746126"/>
            <a:ext cx="6278035" cy="4249732"/>
          </a:xfrm>
        </p:spPr>
        <p:txBody>
          <a:bodyPr vert="eaVert"/>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4" name="Date Placeholder 3"/>
          <p:cNvSpPr>
            <a:spLocks noGrp="1"/>
          </p:cNvSpPr>
          <p:nvPr>
            <p:ph type="dt" sz="half" idx="10"/>
          </p:nvPr>
        </p:nvSpPr>
        <p:spPr>
          <a:xfrm>
            <a:off x="5562176" y="381001"/>
            <a:ext cx="2183130" cy="365125"/>
          </a:xfrm>
        </p:spPr>
        <p:txBody>
          <a:bodyPr/>
          <a:lstStyle>
            <a:lvl1pPr algn="r">
              <a:defRPr/>
            </a:lvl1pPr>
          </a:lstStyle>
          <a:p>
            <a:fld id="{F7D828BC-789F-4240-82CE-68D062FDE23F}" type="datetimeFigureOut">
              <a:rPr lang="tr-TR" smtClean="0"/>
              <a:t>15.02.2023</a:t>
            </a:fld>
            <a:endParaRPr lang="tr-TR"/>
          </a:p>
        </p:txBody>
      </p:sp>
      <p:sp>
        <p:nvSpPr>
          <p:cNvPr id="5" name="Footer Placeholder 4"/>
          <p:cNvSpPr>
            <a:spLocks noGrp="1"/>
          </p:cNvSpPr>
          <p:nvPr>
            <p:ph type="ftr" sz="quarter" idx="11"/>
          </p:nvPr>
        </p:nvSpPr>
        <p:spPr>
          <a:xfrm>
            <a:off x="594360" y="381001"/>
            <a:ext cx="4830656" cy="365125"/>
          </a:xfrm>
        </p:spPr>
        <p:txBody>
          <a:bodyPr/>
          <a:lstStyle/>
          <a:p>
            <a:endParaRPr lang="tr-TR"/>
          </a:p>
        </p:txBody>
      </p:sp>
      <p:sp>
        <p:nvSpPr>
          <p:cNvPr id="6" name="Slide Number Placeholder 5"/>
          <p:cNvSpPr>
            <a:spLocks noGrp="1"/>
          </p:cNvSpPr>
          <p:nvPr>
            <p:ph type="sldNum" sz="quarter" idx="12"/>
          </p:nvPr>
        </p:nvSpPr>
        <p:spPr>
          <a:xfrm>
            <a:off x="7882466" y="381001"/>
            <a:ext cx="667174" cy="365125"/>
          </a:xfrm>
        </p:spPr>
        <p:txBody>
          <a:bodyPr/>
          <a:lstStyle/>
          <a:p>
            <a:fld id="{3659BAE8-B6B5-42E9-A5A8-C34BBDD4C404}" type="slidenum">
              <a:rPr lang="tr-TR" smtClean="0"/>
              <a:t>‹#›</a:t>
            </a:fld>
            <a:endParaRPr lang="tr-TR"/>
          </a:p>
        </p:txBody>
      </p:sp>
    </p:spTree>
    <p:extLst>
      <p:ext uri="{BB962C8B-B14F-4D97-AF65-F5344CB8AC3E}">
        <p14:creationId xmlns:p14="http://schemas.microsoft.com/office/powerpoint/2010/main" val="28819878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a:t>Asıl başlık stili için tıklatın</a:t>
            </a:r>
            <a:endParaRPr lang="en-US" dirty="0"/>
          </a:p>
        </p:txBody>
      </p:sp>
      <p:sp>
        <p:nvSpPr>
          <p:cNvPr id="3" name="Content Placeholder 2"/>
          <p:cNvSpPr>
            <a:spLocks noGrp="1"/>
          </p:cNvSpPr>
          <p:nvPr>
            <p:ph idx="1"/>
          </p:nvPr>
        </p:nvSpPr>
        <p:spPr/>
        <p:txBody>
          <a:body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4" name="Date Placeholder 3"/>
          <p:cNvSpPr>
            <a:spLocks noGrp="1"/>
          </p:cNvSpPr>
          <p:nvPr>
            <p:ph type="dt" sz="half" idx="10"/>
          </p:nvPr>
        </p:nvSpPr>
        <p:spPr/>
        <p:txBody>
          <a:bodyPr/>
          <a:lstStyle/>
          <a:p>
            <a:fld id="{F7D828BC-789F-4240-82CE-68D062FDE23F}" type="datetimeFigureOut">
              <a:rPr lang="tr-TR" smtClean="0"/>
              <a:t>15.02.2023</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3659BAE8-B6B5-42E9-A5A8-C34BBDD4C404}" type="slidenum">
              <a:rPr lang="tr-TR" smtClean="0"/>
              <a:t>‹#›</a:t>
            </a:fld>
            <a:endParaRPr lang="tr-TR"/>
          </a:p>
        </p:txBody>
      </p:sp>
    </p:spTree>
    <p:extLst>
      <p:ext uri="{BB962C8B-B14F-4D97-AF65-F5344CB8AC3E}">
        <p14:creationId xmlns:p14="http://schemas.microsoft.com/office/powerpoint/2010/main" val="898639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Bölüm Üstbilgisi">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995862"/>
            <a:ext cx="9144000" cy="1862138"/>
          </a:xfrm>
          <a:prstGeom prst="rect">
            <a:avLst/>
          </a:prstGeom>
        </p:spPr>
      </p:pic>
      <p:sp>
        <p:nvSpPr>
          <p:cNvPr id="2" name="Title 1"/>
          <p:cNvSpPr>
            <a:spLocks noGrp="1"/>
          </p:cNvSpPr>
          <p:nvPr>
            <p:ph type="title"/>
          </p:nvPr>
        </p:nvSpPr>
        <p:spPr>
          <a:xfrm>
            <a:off x="594360" y="753534"/>
            <a:ext cx="7955280" cy="2801935"/>
          </a:xfrm>
        </p:spPr>
        <p:txBody>
          <a:bodyPr anchor="b">
            <a:normAutofit/>
          </a:bodyPr>
          <a:lstStyle>
            <a:lvl1pPr algn="r">
              <a:defRPr sz="4000"/>
            </a:lvl1pPr>
          </a:lstStyle>
          <a:p>
            <a:r>
              <a:rPr lang="tr-TR"/>
              <a:t>Asıl başlık stili için tıklatın</a:t>
            </a:r>
            <a:endParaRPr lang="en-US" dirty="0"/>
          </a:p>
        </p:txBody>
      </p:sp>
      <p:sp>
        <p:nvSpPr>
          <p:cNvPr id="3" name="Text Placeholder 2"/>
          <p:cNvSpPr>
            <a:spLocks noGrp="1"/>
          </p:cNvSpPr>
          <p:nvPr>
            <p:ph type="body" idx="1"/>
          </p:nvPr>
        </p:nvSpPr>
        <p:spPr>
          <a:xfrm>
            <a:off x="594360" y="3641726"/>
            <a:ext cx="7955281" cy="1354134"/>
          </a:xfrm>
        </p:spPr>
        <p:txBody>
          <a:bodyPr>
            <a:normAutofit/>
          </a:bodyPr>
          <a:lstStyle>
            <a:lvl1pPr marL="0" indent="0" algn="r">
              <a:buNone/>
              <a:defRPr sz="22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tr-TR"/>
              <a:t>Asıl metin stillerini düzenlemek için tıklatın</a:t>
            </a:r>
          </a:p>
        </p:txBody>
      </p:sp>
      <p:sp>
        <p:nvSpPr>
          <p:cNvPr id="4" name="Date Placeholder 3"/>
          <p:cNvSpPr>
            <a:spLocks noGrp="1"/>
          </p:cNvSpPr>
          <p:nvPr>
            <p:ph type="dt" sz="half" idx="10"/>
          </p:nvPr>
        </p:nvSpPr>
        <p:spPr>
          <a:xfrm>
            <a:off x="5562176" y="381001"/>
            <a:ext cx="2183130" cy="365125"/>
          </a:xfrm>
        </p:spPr>
        <p:txBody>
          <a:bodyPr/>
          <a:lstStyle>
            <a:lvl1pPr algn="r">
              <a:defRPr/>
            </a:lvl1pPr>
          </a:lstStyle>
          <a:p>
            <a:fld id="{F7D828BC-789F-4240-82CE-68D062FDE23F}" type="datetimeFigureOut">
              <a:rPr lang="tr-TR" smtClean="0"/>
              <a:t>15.02.2023</a:t>
            </a:fld>
            <a:endParaRPr lang="tr-TR"/>
          </a:p>
        </p:txBody>
      </p:sp>
      <p:sp>
        <p:nvSpPr>
          <p:cNvPr id="5" name="Footer Placeholder 4"/>
          <p:cNvSpPr>
            <a:spLocks noGrp="1"/>
          </p:cNvSpPr>
          <p:nvPr>
            <p:ph type="ftr" sz="quarter" idx="11"/>
          </p:nvPr>
        </p:nvSpPr>
        <p:spPr>
          <a:xfrm>
            <a:off x="594360" y="381001"/>
            <a:ext cx="4830656" cy="365125"/>
          </a:xfrm>
        </p:spPr>
        <p:txBody>
          <a:bodyPr/>
          <a:lstStyle/>
          <a:p>
            <a:endParaRPr lang="tr-TR"/>
          </a:p>
        </p:txBody>
      </p:sp>
      <p:sp>
        <p:nvSpPr>
          <p:cNvPr id="6" name="Slide Number Placeholder 5"/>
          <p:cNvSpPr>
            <a:spLocks noGrp="1"/>
          </p:cNvSpPr>
          <p:nvPr>
            <p:ph type="sldNum" sz="quarter" idx="12"/>
          </p:nvPr>
        </p:nvSpPr>
        <p:spPr>
          <a:xfrm>
            <a:off x="7882466" y="381001"/>
            <a:ext cx="667173" cy="365125"/>
          </a:xfrm>
        </p:spPr>
        <p:txBody>
          <a:bodyPr/>
          <a:lstStyle/>
          <a:p>
            <a:fld id="{3659BAE8-B6B5-42E9-A5A8-C34BBDD4C404}" type="slidenum">
              <a:rPr lang="tr-TR" smtClean="0"/>
              <a:t>‹#›</a:t>
            </a:fld>
            <a:endParaRPr lang="tr-TR"/>
          </a:p>
        </p:txBody>
      </p:sp>
    </p:spTree>
    <p:extLst>
      <p:ext uri="{BB962C8B-B14F-4D97-AF65-F5344CB8AC3E}">
        <p14:creationId xmlns:p14="http://schemas.microsoft.com/office/powerpoint/2010/main" val="29923486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a:t>Asıl başlık stili için tıklatın</a:t>
            </a:r>
            <a:endParaRPr lang="en-US" dirty="0"/>
          </a:p>
        </p:txBody>
      </p:sp>
      <p:sp>
        <p:nvSpPr>
          <p:cNvPr id="3" name="Content Placeholder 2"/>
          <p:cNvSpPr>
            <a:spLocks noGrp="1"/>
          </p:cNvSpPr>
          <p:nvPr>
            <p:ph sz="half" idx="1"/>
          </p:nvPr>
        </p:nvSpPr>
        <p:spPr>
          <a:xfrm>
            <a:off x="594360" y="2194560"/>
            <a:ext cx="3910579" cy="4069080"/>
          </a:xfrm>
        </p:spPr>
        <p:txBody>
          <a:body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4" name="Content Placeholder 3"/>
          <p:cNvSpPr>
            <a:spLocks noGrp="1"/>
          </p:cNvSpPr>
          <p:nvPr>
            <p:ph sz="half" idx="2"/>
          </p:nvPr>
        </p:nvSpPr>
        <p:spPr>
          <a:xfrm>
            <a:off x="4642099" y="2194560"/>
            <a:ext cx="3907540" cy="4069080"/>
          </a:xfrm>
        </p:spPr>
        <p:txBody>
          <a:body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5" name="Date Placeholder 4"/>
          <p:cNvSpPr>
            <a:spLocks noGrp="1"/>
          </p:cNvSpPr>
          <p:nvPr>
            <p:ph type="dt" sz="half" idx="10"/>
          </p:nvPr>
        </p:nvSpPr>
        <p:spPr/>
        <p:txBody>
          <a:bodyPr/>
          <a:lstStyle/>
          <a:p>
            <a:fld id="{F7D828BC-789F-4240-82CE-68D062FDE23F}" type="datetimeFigureOut">
              <a:rPr lang="tr-TR" smtClean="0"/>
              <a:t>15.02.2023</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p>
            <a:fld id="{3659BAE8-B6B5-42E9-A5A8-C34BBDD4C404}" type="slidenum">
              <a:rPr lang="tr-TR" smtClean="0"/>
              <a:t>‹#›</a:t>
            </a:fld>
            <a:endParaRPr lang="tr-TR"/>
          </a:p>
        </p:txBody>
      </p:sp>
    </p:spTree>
    <p:extLst>
      <p:ext uri="{BB962C8B-B14F-4D97-AF65-F5344CB8AC3E}">
        <p14:creationId xmlns:p14="http://schemas.microsoft.com/office/powerpoint/2010/main" val="32742785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Title 1"/>
          <p:cNvSpPr>
            <a:spLocks noGrp="1"/>
          </p:cNvSpPr>
          <p:nvPr>
            <p:ph type="title"/>
          </p:nvPr>
        </p:nvSpPr>
        <p:spPr>
          <a:xfrm>
            <a:off x="2171700" y="762000"/>
            <a:ext cx="6377940" cy="1295400"/>
          </a:xfrm>
        </p:spPr>
        <p:txBody>
          <a:bodyPr/>
          <a:lstStyle/>
          <a:p>
            <a:r>
              <a:rPr lang="tr-TR"/>
              <a:t>Asıl başlık stili için tıklatın</a:t>
            </a:r>
            <a:endParaRPr lang="en-US" dirty="0"/>
          </a:p>
        </p:txBody>
      </p:sp>
      <p:sp>
        <p:nvSpPr>
          <p:cNvPr id="3" name="Text Placeholder 2"/>
          <p:cNvSpPr>
            <a:spLocks noGrp="1"/>
          </p:cNvSpPr>
          <p:nvPr>
            <p:ph type="body" idx="1"/>
          </p:nvPr>
        </p:nvSpPr>
        <p:spPr>
          <a:xfrm>
            <a:off x="821279" y="2183802"/>
            <a:ext cx="3683659"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düzenlemek için tıklatın</a:t>
            </a:r>
          </a:p>
        </p:txBody>
      </p:sp>
      <p:sp>
        <p:nvSpPr>
          <p:cNvPr id="4" name="Content Placeholder 3"/>
          <p:cNvSpPr>
            <a:spLocks noGrp="1"/>
          </p:cNvSpPr>
          <p:nvPr>
            <p:ph sz="half" idx="2"/>
          </p:nvPr>
        </p:nvSpPr>
        <p:spPr>
          <a:xfrm>
            <a:off x="594359" y="3132667"/>
            <a:ext cx="3910579" cy="3130973"/>
          </a:xfrm>
        </p:spPr>
        <p:txBody>
          <a:body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5" name="Text Placeholder 4"/>
          <p:cNvSpPr>
            <a:spLocks noGrp="1"/>
          </p:cNvSpPr>
          <p:nvPr>
            <p:ph type="body" sz="quarter" idx="3"/>
          </p:nvPr>
        </p:nvSpPr>
        <p:spPr>
          <a:xfrm>
            <a:off x="4869018" y="2183802"/>
            <a:ext cx="3680621"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düzenlemek için tıklatın</a:t>
            </a:r>
          </a:p>
        </p:txBody>
      </p:sp>
      <p:sp>
        <p:nvSpPr>
          <p:cNvPr id="6" name="Content Placeholder 5"/>
          <p:cNvSpPr>
            <a:spLocks noGrp="1"/>
          </p:cNvSpPr>
          <p:nvPr>
            <p:ph sz="quarter" idx="4"/>
          </p:nvPr>
        </p:nvSpPr>
        <p:spPr>
          <a:xfrm>
            <a:off x="4642098" y="3132667"/>
            <a:ext cx="3907541" cy="3130973"/>
          </a:xfrm>
        </p:spPr>
        <p:txBody>
          <a:body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7" name="Date Placeholder 6"/>
          <p:cNvSpPr>
            <a:spLocks noGrp="1"/>
          </p:cNvSpPr>
          <p:nvPr>
            <p:ph type="dt" sz="half" idx="10"/>
          </p:nvPr>
        </p:nvSpPr>
        <p:spPr/>
        <p:txBody>
          <a:bodyPr/>
          <a:lstStyle/>
          <a:p>
            <a:fld id="{F7D828BC-789F-4240-82CE-68D062FDE23F}" type="datetimeFigureOut">
              <a:rPr lang="tr-TR" smtClean="0"/>
              <a:t>15.02.2023</a:t>
            </a:fld>
            <a:endParaRPr lang="tr-TR"/>
          </a:p>
        </p:txBody>
      </p:sp>
      <p:sp>
        <p:nvSpPr>
          <p:cNvPr id="8" name="Footer Placeholder 7"/>
          <p:cNvSpPr>
            <a:spLocks noGrp="1"/>
          </p:cNvSpPr>
          <p:nvPr>
            <p:ph type="ftr" sz="quarter" idx="11"/>
          </p:nvPr>
        </p:nvSpPr>
        <p:spPr/>
        <p:txBody>
          <a:bodyPr/>
          <a:lstStyle/>
          <a:p>
            <a:endParaRPr lang="tr-TR"/>
          </a:p>
        </p:txBody>
      </p:sp>
      <p:sp>
        <p:nvSpPr>
          <p:cNvPr id="9" name="Slide Number Placeholder 8"/>
          <p:cNvSpPr>
            <a:spLocks noGrp="1"/>
          </p:cNvSpPr>
          <p:nvPr>
            <p:ph type="sldNum" sz="quarter" idx="12"/>
          </p:nvPr>
        </p:nvSpPr>
        <p:spPr/>
        <p:txBody>
          <a:bodyPr/>
          <a:lstStyle/>
          <a:p>
            <a:fld id="{3659BAE8-B6B5-42E9-A5A8-C34BBDD4C404}" type="slidenum">
              <a:rPr lang="tr-TR" smtClean="0"/>
              <a:t>‹#›</a:t>
            </a:fld>
            <a:endParaRPr lang="tr-TR"/>
          </a:p>
        </p:txBody>
      </p:sp>
    </p:spTree>
    <p:extLst>
      <p:ext uri="{BB962C8B-B14F-4D97-AF65-F5344CB8AC3E}">
        <p14:creationId xmlns:p14="http://schemas.microsoft.com/office/powerpoint/2010/main" val="39974442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a:t>Asıl başlık stili için tıklatın</a:t>
            </a:r>
            <a:endParaRPr lang="en-US" dirty="0"/>
          </a:p>
        </p:txBody>
      </p:sp>
      <p:sp>
        <p:nvSpPr>
          <p:cNvPr id="3" name="Date Placeholder 2"/>
          <p:cNvSpPr>
            <a:spLocks noGrp="1"/>
          </p:cNvSpPr>
          <p:nvPr>
            <p:ph type="dt" sz="half" idx="10"/>
          </p:nvPr>
        </p:nvSpPr>
        <p:spPr/>
        <p:txBody>
          <a:bodyPr/>
          <a:lstStyle/>
          <a:p>
            <a:fld id="{F7D828BC-789F-4240-82CE-68D062FDE23F}" type="datetimeFigureOut">
              <a:rPr lang="tr-TR" smtClean="0"/>
              <a:t>15.02.2023</a:t>
            </a:fld>
            <a:endParaRPr lang="tr-TR"/>
          </a:p>
        </p:txBody>
      </p:sp>
      <p:sp>
        <p:nvSpPr>
          <p:cNvPr id="4" name="Footer Placeholder 3"/>
          <p:cNvSpPr>
            <a:spLocks noGrp="1"/>
          </p:cNvSpPr>
          <p:nvPr>
            <p:ph type="ftr" sz="quarter" idx="11"/>
          </p:nvPr>
        </p:nvSpPr>
        <p:spPr/>
        <p:txBody>
          <a:bodyPr/>
          <a:lstStyle/>
          <a:p>
            <a:endParaRPr lang="tr-TR"/>
          </a:p>
        </p:txBody>
      </p:sp>
      <p:sp>
        <p:nvSpPr>
          <p:cNvPr id="5" name="Slide Number Placeholder 4"/>
          <p:cNvSpPr>
            <a:spLocks noGrp="1"/>
          </p:cNvSpPr>
          <p:nvPr>
            <p:ph type="sldNum" sz="quarter" idx="12"/>
          </p:nvPr>
        </p:nvSpPr>
        <p:spPr/>
        <p:txBody>
          <a:bodyPr/>
          <a:lstStyle/>
          <a:p>
            <a:fld id="{3659BAE8-B6B5-42E9-A5A8-C34BBDD4C404}" type="slidenum">
              <a:rPr lang="tr-TR" smtClean="0"/>
              <a:t>‹#›</a:t>
            </a:fld>
            <a:endParaRPr lang="tr-TR"/>
          </a:p>
        </p:txBody>
      </p:sp>
    </p:spTree>
    <p:extLst>
      <p:ext uri="{BB962C8B-B14F-4D97-AF65-F5344CB8AC3E}">
        <p14:creationId xmlns:p14="http://schemas.microsoft.com/office/powerpoint/2010/main" val="40623774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7D828BC-789F-4240-82CE-68D062FDE23F}" type="datetimeFigureOut">
              <a:rPr lang="tr-TR" smtClean="0"/>
              <a:t>15.02.2023</a:t>
            </a:fld>
            <a:endParaRPr lang="tr-TR"/>
          </a:p>
        </p:txBody>
      </p:sp>
      <p:sp>
        <p:nvSpPr>
          <p:cNvPr id="3" name="Footer Placeholder 2"/>
          <p:cNvSpPr>
            <a:spLocks noGrp="1"/>
          </p:cNvSpPr>
          <p:nvPr>
            <p:ph type="ftr" sz="quarter" idx="11"/>
          </p:nvPr>
        </p:nvSpPr>
        <p:spPr/>
        <p:txBody>
          <a:bodyPr/>
          <a:lstStyle/>
          <a:p>
            <a:endParaRPr lang="tr-TR"/>
          </a:p>
        </p:txBody>
      </p:sp>
      <p:sp>
        <p:nvSpPr>
          <p:cNvPr id="4" name="Slide Number Placeholder 3"/>
          <p:cNvSpPr>
            <a:spLocks noGrp="1"/>
          </p:cNvSpPr>
          <p:nvPr>
            <p:ph type="sldNum" sz="quarter" idx="12"/>
          </p:nvPr>
        </p:nvSpPr>
        <p:spPr/>
        <p:txBody>
          <a:bodyPr/>
          <a:lstStyle/>
          <a:p>
            <a:fld id="{3659BAE8-B6B5-42E9-A5A8-C34BBDD4C404}" type="slidenum">
              <a:rPr lang="tr-TR" smtClean="0"/>
              <a:t>‹#›</a:t>
            </a:fld>
            <a:endParaRPr lang="tr-TR"/>
          </a:p>
        </p:txBody>
      </p:sp>
    </p:spTree>
    <p:extLst>
      <p:ext uri="{BB962C8B-B14F-4D97-AF65-F5344CB8AC3E}">
        <p14:creationId xmlns:p14="http://schemas.microsoft.com/office/powerpoint/2010/main" val="5818560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Title 1"/>
          <p:cNvSpPr>
            <a:spLocks noGrp="1"/>
          </p:cNvSpPr>
          <p:nvPr>
            <p:ph type="title"/>
          </p:nvPr>
        </p:nvSpPr>
        <p:spPr>
          <a:xfrm>
            <a:off x="594360" y="1524000"/>
            <a:ext cx="3086100" cy="1600200"/>
          </a:xfrm>
        </p:spPr>
        <p:txBody>
          <a:bodyPr anchor="b"/>
          <a:lstStyle>
            <a:lvl1pPr algn="l">
              <a:defRPr sz="3200"/>
            </a:lvl1pPr>
          </a:lstStyle>
          <a:p>
            <a:r>
              <a:rPr lang="tr-TR"/>
              <a:t>Asıl başlık stili için tıklatın</a:t>
            </a:r>
            <a:endParaRPr lang="en-US" dirty="0"/>
          </a:p>
        </p:txBody>
      </p:sp>
      <p:sp>
        <p:nvSpPr>
          <p:cNvPr id="3" name="Content Placeholder 2"/>
          <p:cNvSpPr>
            <a:spLocks noGrp="1"/>
          </p:cNvSpPr>
          <p:nvPr>
            <p:ph idx="1"/>
          </p:nvPr>
        </p:nvSpPr>
        <p:spPr>
          <a:xfrm>
            <a:off x="3886200" y="746760"/>
            <a:ext cx="4663440" cy="5516880"/>
          </a:xfrm>
        </p:spPr>
        <p:txBody>
          <a:bodyPr anchor="ct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4" name="Text Placeholder 3"/>
          <p:cNvSpPr>
            <a:spLocks noGrp="1"/>
          </p:cNvSpPr>
          <p:nvPr>
            <p:ph type="body" sz="half" idx="2"/>
          </p:nvPr>
        </p:nvSpPr>
        <p:spPr>
          <a:xfrm>
            <a:off x="594360" y="3124200"/>
            <a:ext cx="3086100" cy="313944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a:t>Asıl metin stillerini düzenlemek için tıklatın</a:t>
            </a:r>
          </a:p>
        </p:txBody>
      </p:sp>
      <p:sp>
        <p:nvSpPr>
          <p:cNvPr id="5" name="Date Placeholder 4"/>
          <p:cNvSpPr>
            <a:spLocks noGrp="1"/>
          </p:cNvSpPr>
          <p:nvPr>
            <p:ph type="dt" sz="half" idx="10"/>
          </p:nvPr>
        </p:nvSpPr>
        <p:spPr/>
        <p:txBody>
          <a:bodyPr/>
          <a:lstStyle/>
          <a:p>
            <a:fld id="{F7D828BC-789F-4240-82CE-68D062FDE23F}" type="datetimeFigureOut">
              <a:rPr lang="tr-TR" smtClean="0"/>
              <a:t>15.02.2023</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p>
            <a:fld id="{3659BAE8-B6B5-42E9-A5A8-C34BBDD4C404}" type="slidenum">
              <a:rPr lang="tr-TR" smtClean="0"/>
              <a:t>‹#›</a:t>
            </a:fld>
            <a:endParaRPr lang="tr-TR"/>
          </a:p>
        </p:txBody>
      </p:sp>
    </p:spTree>
    <p:extLst>
      <p:ext uri="{BB962C8B-B14F-4D97-AF65-F5344CB8AC3E}">
        <p14:creationId xmlns:p14="http://schemas.microsoft.com/office/powerpoint/2010/main" val="24059785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Title 1"/>
          <p:cNvSpPr>
            <a:spLocks noGrp="1"/>
          </p:cNvSpPr>
          <p:nvPr>
            <p:ph type="title"/>
          </p:nvPr>
        </p:nvSpPr>
        <p:spPr>
          <a:xfrm>
            <a:off x="594360" y="1524000"/>
            <a:ext cx="4075730" cy="1600200"/>
          </a:xfrm>
        </p:spPr>
        <p:txBody>
          <a:bodyPr anchor="b"/>
          <a:lstStyle>
            <a:lvl1pPr algn="l">
              <a:defRPr sz="3200"/>
            </a:lvl1pPr>
          </a:lstStyle>
          <a:p>
            <a:r>
              <a:rPr lang="tr-TR"/>
              <a:t>Asıl başlık stili için tıklatın</a:t>
            </a:r>
            <a:endParaRPr lang="en-US" dirty="0"/>
          </a:p>
        </p:txBody>
      </p:sp>
      <p:sp>
        <p:nvSpPr>
          <p:cNvPr id="3" name="Picture Placeholder 2"/>
          <p:cNvSpPr>
            <a:spLocks noGrp="1" noChangeAspect="1"/>
          </p:cNvSpPr>
          <p:nvPr>
            <p:ph type="pic" idx="1"/>
          </p:nvPr>
        </p:nvSpPr>
        <p:spPr>
          <a:xfrm>
            <a:off x="4877524" y="751242"/>
            <a:ext cx="3674234" cy="5512398"/>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tr-TR"/>
              <a:t>Resim eklemek için simgeyi tıklatın</a:t>
            </a:r>
            <a:endParaRPr lang="en-US" dirty="0"/>
          </a:p>
        </p:txBody>
      </p:sp>
      <p:sp>
        <p:nvSpPr>
          <p:cNvPr id="4" name="Text Placeholder 3"/>
          <p:cNvSpPr>
            <a:spLocks noGrp="1"/>
          </p:cNvSpPr>
          <p:nvPr>
            <p:ph type="body" sz="half" idx="2"/>
          </p:nvPr>
        </p:nvSpPr>
        <p:spPr>
          <a:xfrm>
            <a:off x="594360" y="3124200"/>
            <a:ext cx="4075730" cy="313944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a:t>Asıl metin stillerini düzenlemek için tıklatın</a:t>
            </a:r>
          </a:p>
        </p:txBody>
      </p:sp>
      <p:sp>
        <p:nvSpPr>
          <p:cNvPr id="5" name="Date Placeholder 4"/>
          <p:cNvSpPr>
            <a:spLocks noGrp="1"/>
          </p:cNvSpPr>
          <p:nvPr>
            <p:ph type="dt" sz="half" idx="10"/>
          </p:nvPr>
        </p:nvSpPr>
        <p:spPr/>
        <p:txBody>
          <a:bodyPr/>
          <a:lstStyle/>
          <a:p>
            <a:fld id="{F7D828BC-789F-4240-82CE-68D062FDE23F}" type="datetimeFigureOut">
              <a:rPr lang="tr-TR" smtClean="0"/>
              <a:t>15.02.2023</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p>
            <a:fld id="{3659BAE8-B6B5-42E9-A5A8-C34BBDD4C404}" type="slidenum">
              <a:rPr lang="tr-TR" smtClean="0"/>
              <a:t>‹#›</a:t>
            </a:fld>
            <a:endParaRPr lang="tr-TR"/>
          </a:p>
        </p:txBody>
      </p:sp>
    </p:spTree>
    <p:extLst>
      <p:ext uri="{BB962C8B-B14F-4D97-AF65-F5344CB8AC3E}">
        <p14:creationId xmlns:p14="http://schemas.microsoft.com/office/powerpoint/2010/main" val="27129125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C0-HD-TOP.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9144000" cy="1081088"/>
          </a:xfrm>
          <a:prstGeom prst="rect">
            <a:avLst/>
          </a:prstGeom>
        </p:spPr>
      </p:pic>
      <p:sp>
        <p:nvSpPr>
          <p:cNvPr id="2" name="Title Placeholder 1"/>
          <p:cNvSpPr>
            <a:spLocks noGrp="1"/>
          </p:cNvSpPr>
          <p:nvPr>
            <p:ph type="title"/>
          </p:nvPr>
        </p:nvSpPr>
        <p:spPr>
          <a:xfrm>
            <a:off x="2171700" y="764373"/>
            <a:ext cx="6377940" cy="1293028"/>
          </a:xfrm>
          <a:prstGeom prst="rect">
            <a:avLst/>
          </a:prstGeom>
        </p:spPr>
        <p:txBody>
          <a:bodyPr vert="horz" lIns="91440" tIns="45720" rIns="91440" bIns="45720" rtlCol="0" anchor="ctr">
            <a:normAutofit/>
          </a:bodyPr>
          <a:lstStyle/>
          <a:p>
            <a:r>
              <a:rPr lang="tr-TR"/>
              <a:t>Asıl başlık stili için tıklatın</a:t>
            </a:r>
            <a:endParaRPr lang="en-US" dirty="0"/>
          </a:p>
        </p:txBody>
      </p:sp>
      <p:sp>
        <p:nvSpPr>
          <p:cNvPr id="3" name="Text Placeholder 2"/>
          <p:cNvSpPr>
            <a:spLocks noGrp="1"/>
          </p:cNvSpPr>
          <p:nvPr>
            <p:ph type="body" idx="1"/>
          </p:nvPr>
        </p:nvSpPr>
        <p:spPr>
          <a:xfrm>
            <a:off x="594360" y="2194560"/>
            <a:ext cx="7955280" cy="4069080"/>
          </a:xfrm>
          <a:prstGeom prst="rect">
            <a:avLst/>
          </a:prstGeom>
        </p:spPr>
        <p:txBody>
          <a:bodyPr vert="horz" lIns="91440" tIns="45720" rIns="91440" bIns="45720" rtlCol="0">
            <a:normAutofit/>
          </a:body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4" name="Date Placeholder 3"/>
          <p:cNvSpPr>
            <a:spLocks noGrp="1"/>
          </p:cNvSpPr>
          <p:nvPr>
            <p:ph type="dt" sz="half" idx="2"/>
          </p:nvPr>
        </p:nvSpPr>
        <p:spPr>
          <a:xfrm>
            <a:off x="6412230" y="6356351"/>
            <a:ext cx="213741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F7D828BC-789F-4240-82CE-68D062FDE23F}" type="datetimeFigureOut">
              <a:rPr lang="tr-TR" smtClean="0"/>
              <a:t>15.02.2023</a:t>
            </a:fld>
            <a:endParaRPr lang="tr-TR"/>
          </a:p>
        </p:txBody>
      </p:sp>
      <p:sp>
        <p:nvSpPr>
          <p:cNvPr id="5" name="Footer Placeholder 4"/>
          <p:cNvSpPr>
            <a:spLocks noGrp="1"/>
          </p:cNvSpPr>
          <p:nvPr>
            <p:ph type="ftr" sz="quarter" idx="3"/>
          </p:nvPr>
        </p:nvSpPr>
        <p:spPr>
          <a:xfrm>
            <a:off x="594360" y="6355846"/>
            <a:ext cx="568071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tr-TR"/>
          </a:p>
        </p:txBody>
      </p:sp>
      <p:sp>
        <p:nvSpPr>
          <p:cNvPr id="6" name="Slide Number Placeholder 5"/>
          <p:cNvSpPr>
            <a:spLocks noGrp="1"/>
          </p:cNvSpPr>
          <p:nvPr>
            <p:ph type="sldNum" sz="quarter" idx="4"/>
          </p:nvPr>
        </p:nvSpPr>
        <p:spPr>
          <a:xfrm>
            <a:off x="6572250" y="381001"/>
            <a:ext cx="197739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3659BAE8-B6B5-42E9-A5A8-C34BBDD4C404}" type="slidenum">
              <a:rPr lang="tr-TR" smtClean="0"/>
              <a:t>‹#›</a:t>
            </a:fld>
            <a:endParaRPr lang="tr-TR"/>
          </a:p>
        </p:txBody>
      </p:sp>
    </p:spTree>
    <p:extLst>
      <p:ext uri="{BB962C8B-B14F-4D97-AF65-F5344CB8AC3E}">
        <p14:creationId xmlns:p14="http://schemas.microsoft.com/office/powerpoint/2010/main" val="3600821080"/>
      </p:ext>
    </p:extLst>
  </p:cSld>
  <p:clrMap bg1="dk1" tx1="lt1" bg2="dk2" tx2="lt2" accent1="accent1" accent2="accent2" accent3="accent3" accent4="accent4" accent5="accent5" accent6="accent6" hlink="hlink" folHlink="folHlink"/>
  <p:sldLayoutIdLst>
    <p:sldLayoutId id="2147483763" r:id="rId1"/>
    <p:sldLayoutId id="2147483764" r:id="rId2"/>
    <p:sldLayoutId id="2147483765" r:id="rId3"/>
    <p:sldLayoutId id="2147483766" r:id="rId4"/>
    <p:sldLayoutId id="2147483767" r:id="rId5"/>
    <p:sldLayoutId id="2147483768" r:id="rId6"/>
    <p:sldLayoutId id="2147483769" r:id="rId7"/>
    <p:sldLayoutId id="2147483770" r:id="rId8"/>
    <p:sldLayoutId id="2147483771" r:id="rId9"/>
    <p:sldLayoutId id="2147483772" r:id="rId10"/>
    <p:sldLayoutId id="2147483773" r:id="rId11"/>
    <p:sldLayoutId id="2147483774" r:id="rId12"/>
    <p:sldLayoutId id="2147483775" r:id="rId13"/>
    <p:sldLayoutId id="2147483776" r:id="rId14"/>
    <p:sldLayoutId id="2147483777" r:id="rId15"/>
    <p:sldLayoutId id="2147483778" r:id="rId16"/>
    <p:sldLayoutId id="2147483779" r:id="rId17"/>
  </p:sldLayoutIdLst>
  <p:txStyles>
    <p:title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32403493-AB23-9B11-CD97-AE17CB595A1D}"/>
              </a:ext>
            </a:extLst>
          </p:cNvPr>
          <p:cNvSpPr>
            <a:spLocks noGrp="1"/>
          </p:cNvSpPr>
          <p:nvPr>
            <p:ph type="title"/>
          </p:nvPr>
        </p:nvSpPr>
        <p:spPr>
          <a:xfrm>
            <a:off x="1619672" y="764373"/>
            <a:ext cx="6929968" cy="1293028"/>
          </a:xfrm>
        </p:spPr>
        <p:txBody>
          <a:bodyPr/>
          <a:lstStyle/>
          <a:p>
            <a:pPr algn="ctr"/>
            <a:r>
              <a:rPr lang="tr-TR" b="1" dirty="0"/>
              <a:t>SAĞLIKTA ETİK PRENSİPLER</a:t>
            </a:r>
          </a:p>
        </p:txBody>
      </p:sp>
      <p:sp>
        <p:nvSpPr>
          <p:cNvPr id="4" name="Alt Başlık 2">
            <a:extLst>
              <a:ext uri="{FF2B5EF4-FFF2-40B4-BE49-F238E27FC236}">
                <a16:creationId xmlns:a16="http://schemas.microsoft.com/office/drawing/2014/main" id="{CAF8BB7E-9FD0-7A14-6E51-362B7C2C11BF}"/>
              </a:ext>
            </a:extLst>
          </p:cNvPr>
          <p:cNvSpPr>
            <a:spLocks noGrp="1"/>
          </p:cNvSpPr>
          <p:nvPr>
            <p:ph idx="1"/>
          </p:nvPr>
        </p:nvSpPr>
        <p:spPr>
          <a:prstGeom prst="rect">
            <a:avLst/>
          </a:prstGeom>
        </p:spPr>
        <p:txBody>
          <a:bodyPr vert="horz" lIns="91440" tIns="45720" rIns="91440" bIns="45720" rtlCol="0" anchor="ctr">
            <a:norm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r>
              <a:rPr lang="tr-TR" b="1" dirty="0">
                <a:solidFill>
                  <a:srgbClr val="0070C0"/>
                </a:solidFill>
                <a:latin typeface="Times New Roman" panose="02020603050405020304" pitchFamily="18" charset="0"/>
                <a:cs typeface="Times New Roman" panose="02020603050405020304" pitchFamily="18" charset="0"/>
              </a:rPr>
              <a:t>DR.ÖĞR.ÜYESİ SABİHA MERT</a:t>
            </a:r>
          </a:p>
          <a:p>
            <a:r>
              <a:rPr kumimoji="0" lang="tr-TR" sz="2200" b="1" i="0" u="none" strike="noStrike" kern="1200" cap="none" spc="0" normalizeH="0" baseline="0" noProof="0" dirty="0">
                <a:ln>
                  <a:noFill/>
                </a:ln>
                <a:solidFill>
                  <a:srgbClr val="0070C0"/>
                </a:solidFill>
                <a:effectLst/>
                <a:uLnTx/>
                <a:uFillTx/>
                <a:latin typeface="Times New Roman" panose="02020603050405020304" pitchFamily="18" charset="0"/>
                <a:ea typeface="+mn-ea"/>
                <a:cs typeface="Times New Roman" panose="02020603050405020304" pitchFamily="18" charset="0"/>
              </a:rPr>
              <a:t>DR.ÖĞR.ÜYESİ İLKNUR SAYAN</a:t>
            </a:r>
            <a:endParaRPr lang="tr-TR"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184639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179512" y="908720"/>
            <a:ext cx="8712968" cy="5256584"/>
          </a:xfrm>
        </p:spPr>
        <p:txBody>
          <a:bodyPr>
            <a:noAutofit/>
          </a:bodyPr>
          <a:lstStyle/>
          <a:p>
            <a:pPr marL="0" indent="0" algn="ctr">
              <a:buNone/>
            </a:pPr>
            <a:r>
              <a:rPr lang="tr-TR" sz="4000" b="1" dirty="0">
                <a:solidFill>
                  <a:srgbClr val="FFFF00"/>
                </a:solidFill>
              </a:rPr>
              <a:t>TEMEL KAVRAMLAR</a:t>
            </a:r>
          </a:p>
          <a:p>
            <a:pPr marL="0" indent="0" algn="just">
              <a:buNone/>
            </a:pPr>
            <a:r>
              <a:rPr lang="tr-TR" sz="2800" b="1" dirty="0">
                <a:solidFill>
                  <a:srgbClr val="FFFF00"/>
                </a:solidFill>
              </a:rPr>
              <a:t> Sağlık Etiği;</a:t>
            </a:r>
          </a:p>
          <a:p>
            <a:pPr marL="0" indent="0" algn="just">
              <a:buNone/>
            </a:pPr>
            <a:r>
              <a:rPr lang="tr-TR" sz="2800" b="1" dirty="0"/>
              <a:t>Bu çerçevede sağlık etiği, sağlık hizmetleri sunumunda ahlaki davranışların felsefi açıdan temellendirilmesi anlamına gelmekte olup, sağlık profesyonellerine emanet edilen insan sağlığının değerinin farkında olunması ve hizmet sunumunda değer anlayışını temel almaktadır</a:t>
            </a:r>
            <a:r>
              <a:rPr lang="tr-TR" sz="2800" b="1" dirty="0">
                <a:solidFill>
                  <a:srgbClr val="FFFF00"/>
                </a:solidFill>
              </a:rPr>
              <a:t>.</a:t>
            </a:r>
          </a:p>
          <a:p>
            <a:pPr marL="0" indent="0" algn="just">
              <a:buNone/>
            </a:pPr>
            <a:r>
              <a:rPr lang="tr-TR" sz="2800" b="1" dirty="0">
                <a:solidFill>
                  <a:srgbClr val="FFFF00"/>
                </a:solidFill>
              </a:rPr>
              <a:t> </a:t>
            </a:r>
            <a:endParaRPr lang="tr-TR" sz="2800" dirty="0"/>
          </a:p>
        </p:txBody>
      </p:sp>
    </p:spTree>
    <p:extLst>
      <p:ext uri="{BB962C8B-B14F-4D97-AF65-F5344CB8AC3E}">
        <p14:creationId xmlns:p14="http://schemas.microsoft.com/office/powerpoint/2010/main" val="42881896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179512" y="908720"/>
            <a:ext cx="8712968" cy="5256584"/>
          </a:xfrm>
        </p:spPr>
        <p:txBody>
          <a:bodyPr>
            <a:noAutofit/>
          </a:bodyPr>
          <a:lstStyle/>
          <a:p>
            <a:pPr marL="0" indent="0" algn="ctr">
              <a:buNone/>
            </a:pPr>
            <a:r>
              <a:rPr lang="tr-TR" sz="4000" b="1" dirty="0">
                <a:solidFill>
                  <a:srgbClr val="FFFF00"/>
                </a:solidFill>
              </a:rPr>
              <a:t>TEMEL KAVRAMLAR</a:t>
            </a:r>
          </a:p>
          <a:p>
            <a:pPr marL="0" indent="0" algn="just">
              <a:buNone/>
            </a:pPr>
            <a:r>
              <a:rPr lang="tr-TR" sz="2800" b="1" dirty="0">
                <a:solidFill>
                  <a:srgbClr val="FFFF00"/>
                </a:solidFill>
              </a:rPr>
              <a:t>Tıbbi Etik;</a:t>
            </a:r>
          </a:p>
          <a:p>
            <a:pPr marL="0" indent="0" algn="just">
              <a:buNone/>
            </a:pPr>
            <a:r>
              <a:rPr lang="tr-TR" sz="2800" b="1" dirty="0">
                <a:solidFill>
                  <a:srgbClr val="FFFF00"/>
                </a:solidFill>
              </a:rPr>
              <a:t> </a:t>
            </a:r>
            <a:r>
              <a:rPr lang="tr-TR" sz="2800" b="1" dirty="0"/>
              <a:t>Tıbbi etik, hekimler ve yardımcı sağlık personelinin hasta ilişkisinde ortaya çıkan ikilemleri mantık ve değer bilgisi ile tartışır, çözüm yollarının bulunmasında yardımcı olur.</a:t>
            </a:r>
          </a:p>
          <a:p>
            <a:pPr marL="0" indent="0" algn="just">
              <a:buNone/>
            </a:pPr>
            <a:endParaRPr lang="tr-TR" sz="2800" b="1" dirty="0"/>
          </a:p>
          <a:p>
            <a:pPr marL="0" indent="0" algn="just">
              <a:buNone/>
            </a:pPr>
            <a:r>
              <a:rPr lang="tr-TR" sz="2800" b="1" dirty="0"/>
              <a:t>Tıbbi eylemler </a:t>
            </a:r>
            <a:r>
              <a:rPr lang="tr-TR" sz="2800" b="1" dirty="0" err="1"/>
              <a:t>çerçevesinde</a:t>
            </a:r>
            <a:r>
              <a:rPr lang="tr-TR" sz="2800" b="1" dirty="0"/>
              <a:t> neyin “iyi” ve neyin “</a:t>
            </a:r>
            <a:r>
              <a:rPr lang="tr-TR" sz="2800" b="1" dirty="0" err="1"/>
              <a:t>kötu</a:t>
            </a:r>
            <a:r>
              <a:rPr lang="tr-TR" sz="2800" b="1" dirty="0"/>
              <a:t>̈” </a:t>
            </a:r>
            <a:r>
              <a:rPr lang="tr-TR" sz="2800" b="1" dirty="0" err="1"/>
              <a:t>olduğu</a:t>
            </a:r>
            <a:r>
              <a:rPr lang="tr-TR" sz="2800" b="1" dirty="0"/>
              <a:t>, mutlak “</a:t>
            </a:r>
            <a:r>
              <a:rPr lang="tr-TR" sz="2800" b="1" dirty="0" err="1"/>
              <a:t>iyi”nin</a:t>
            </a:r>
            <a:r>
              <a:rPr lang="tr-TR" sz="2800" b="1" dirty="0"/>
              <a:t> ve “</a:t>
            </a:r>
            <a:r>
              <a:rPr lang="tr-TR" sz="2800" b="1" dirty="0" err="1"/>
              <a:t>kötu</a:t>
            </a:r>
            <a:r>
              <a:rPr lang="tr-TR" sz="2800" b="1" dirty="0"/>
              <a:t>̈”</a:t>
            </a:r>
            <a:r>
              <a:rPr lang="tr-TR" sz="2800" b="1" dirty="0" err="1"/>
              <a:t>nün</a:t>
            </a:r>
            <a:r>
              <a:rPr lang="tr-TR" sz="2800" b="1" dirty="0"/>
              <a:t> olup </a:t>
            </a:r>
            <a:r>
              <a:rPr lang="tr-TR" sz="2800" b="1" dirty="0" err="1"/>
              <a:t>olmayacağı</a:t>
            </a:r>
            <a:r>
              <a:rPr lang="tr-TR" sz="2800" b="1" dirty="0"/>
              <a:t> onun temel sorunlarıdır.</a:t>
            </a:r>
            <a:endParaRPr lang="tr-TR" sz="2800" dirty="0"/>
          </a:p>
          <a:p>
            <a:pPr algn="just"/>
            <a:endParaRPr lang="tr-TR" sz="2800" dirty="0"/>
          </a:p>
        </p:txBody>
      </p:sp>
    </p:spTree>
    <p:extLst>
      <p:ext uri="{BB962C8B-B14F-4D97-AF65-F5344CB8AC3E}">
        <p14:creationId xmlns:p14="http://schemas.microsoft.com/office/powerpoint/2010/main" val="9490737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179512" y="908720"/>
            <a:ext cx="8712968" cy="5256584"/>
          </a:xfrm>
        </p:spPr>
        <p:txBody>
          <a:bodyPr>
            <a:noAutofit/>
          </a:bodyPr>
          <a:lstStyle/>
          <a:p>
            <a:pPr marL="0" indent="0" algn="ctr">
              <a:buNone/>
            </a:pPr>
            <a:r>
              <a:rPr lang="tr-TR" sz="4000" b="1" dirty="0">
                <a:solidFill>
                  <a:srgbClr val="FFFF00"/>
                </a:solidFill>
              </a:rPr>
              <a:t>TEMEL KAVRAMLAR</a:t>
            </a:r>
          </a:p>
          <a:p>
            <a:pPr marL="0" indent="0" algn="just">
              <a:buNone/>
            </a:pPr>
            <a:r>
              <a:rPr lang="tr-TR" sz="2800" b="1" dirty="0">
                <a:solidFill>
                  <a:srgbClr val="FFFF00"/>
                </a:solidFill>
              </a:rPr>
              <a:t>Tıbbi Etik;</a:t>
            </a:r>
          </a:p>
          <a:p>
            <a:pPr marL="0" indent="0" algn="just">
              <a:buNone/>
            </a:pPr>
            <a:r>
              <a:rPr lang="tr-TR" sz="2800" b="1" dirty="0">
                <a:solidFill>
                  <a:srgbClr val="FFFF00"/>
                </a:solidFill>
              </a:rPr>
              <a:t> Sağlık etiği </a:t>
            </a:r>
            <a:r>
              <a:rPr lang="tr-TR" sz="2800" b="1" dirty="0"/>
              <a:t>kavramının yanında </a:t>
            </a:r>
            <a:r>
              <a:rPr lang="tr-TR" sz="2800" b="1" dirty="0">
                <a:solidFill>
                  <a:srgbClr val="FFFF00"/>
                </a:solidFill>
              </a:rPr>
              <a:t>“tıp etiği” kavramı </a:t>
            </a:r>
            <a:r>
              <a:rPr lang="tr-TR" sz="2800" b="1" u="sng" dirty="0"/>
              <a:t>ile birlikte en çok kullanılan kavramlardan biri de </a:t>
            </a:r>
            <a:r>
              <a:rPr lang="tr-TR" sz="2800" b="1" dirty="0">
                <a:solidFill>
                  <a:srgbClr val="FFFF00"/>
                </a:solidFill>
              </a:rPr>
              <a:t>“deontoloji” kavramıdır. Çoğu kez sağlık hizmetlerinde deontoloji kavramı etik kavramı yerine kullanılmakta olup, sağlık hizmetleri sunumunda </a:t>
            </a:r>
            <a:r>
              <a:rPr lang="tr-TR" sz="2800" b="1" dirty="0"/>
              <a:t>deontoloji “ne yapmalı” ya da “ne yapmamalı” sorularına toplumun belirlediği ve yaptırımlarla donattığı kurallar bilgisidir.</a:t>
            </a:r>
          </a:p>
          <a:p>
            <a:pPr algn="just"/>
            <a:endParaRPr lang="tr-TR" sz="2800" dirty="0"/>
          </a:p>
        </p:txBody>
      </p:sp>
    </p:spTree>
    <p:extLst>
      <p:ext uri="{BB962C8B-B14F-4D97-AF65-F5344CB8AC3E}">
        <p14:creationId xmlns:p14="http://schemas.microsoft.com/office/powerpoint/2010/main" val="22986830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179512" y="908720"/>
            <a:ext cx="8712968" cy="5256584"/>
          </a:xfrm>
        </p:spPr>
        <p:txBody>
          <a:bodyPr>
            <a:noAutofit/>
          </a:bodyPr>
          <a:lstStyle/>
          <a:p>
            <a:pPr marL="0" indent="0" algn="ctr">
              <a:buNone/>
            </a:pPr>
            <a:r>
              <a:rPr lang="tr-TR" sz="4000" b="1" dirty="0">
                <a:solidFill>
                  <a:srgbClr val="FFFF00"/>
                </a:solidFill>
              </a:rPr>
              <a:t>TEMEL KAVRAMLAR</a:t>
            </a:r>
          </a:p>
          <a:p>
            <a:pPr marL="0" indent="0" algn="just">
              <a:buNone/>
            </a:pPr>
            <a:r>
              <a:rPr lang="tr-TR" sz="2800" b="1" dirty="0">
                <a:solidFill>
                  <a:srgbClr val="FFFF00"/>
                </a:solidFill>
              </a:rPr>
              <a:t> Etik İkilem; </a:t>
            </a:r>
          </a:p>
          <a:p>
            <a:pPr marL="0" indent="0" algn="just">
              <a:buNone/>
            </a:pPr>
            <a:r>
              <a:rPr lang="tr-TR" sz="2800" b="1" dirty="0"/>
              <a:t>Etik ikilem, yukarda da ifade edildiği gibi, iki veya daha fazla değerin çatışma halidir. Eğer, bu değerlerden birisi korunursa, diğeri korunamamaktadır. Ya da bir veya daha fazlasını koruyabilmek için, diğerini göz ardı etmek zorunluluğu bulunmaktadır. </a:t>
            </a:r>
            <a:endParaRPr lang="tr-TR" sz="2800" dirty="0"/>
          </a:p>
        </p:txBody>
      </p:sp>
    </p:spTree>
    <p:extLst>
      <p:ext uri="{BB962C8B-B14F-4D97-AF65-F5344CB8AC3E}">
        <p14:creationId xmlns:p14="http://schemas.microsoft.com/office/powerpoint/2010/main" val="31017307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179512" y="908720"/>
            <a:ext cx="8712968" cy="5256584"/>
          </a:xfrm>
        </p:spPr>
        <p:txBody>
          <a:bodyPr>
            <a:noAutofit/>
          </a:bodyPr>
          <a:lstStyle/>
          <a:p>
            <a:pPr marL="0" indent="0" algn="ctr">
              <a:buNone/>
            </a:pPr>
            <a:r>
              <a:rPr lang="tr-TR" sz="4000" b="1" dirty="0">
                <a:solidFill>
                  <a:srgbClr val="FFFF00"/>
                </a:solidFill>
              </a:rPr>
              <a:t>TEMEL KAVRAMLAR</a:t>
            </a:r>
          </a:p>
          <a:p>
            <a:pPr marL="0" indent="0" algn="just">
              <a:buNone/>
            </a:pPr>
            <a:r>
              <a:rPr lang="tr-TR" sz="2800" b="1" dirty="0">
                <a:solidFill>
                  <a:srgbClr val="FFFF00"/>
                </a:solidFill>
              </a:rPr>
              <a:t> Etik İkilem</a:t>
            </a:r>
            <a:r>
              <a:rPr lang="tr-TR" sz="2800" b="1" dirty="0"/>
              <a:t>; </a:t>
            </a:r>
          </a:p>
          <a:p>
            <a:pPr marL="0" indent="0" algn="just">
              <a:buNone/>
            </a:pPr>
            <a:r>
              <a:rPr lang="tr-TR" sz="2800" b="1" dirty="0"/>
              <a:t>Sağlık etiği olarak genelleştirebileceğimiz kavram, bir sağlık profesyonelinin ilgili alanda araştırma yaparken veya mesleğini icra ederken genel olarak neleri yapması ve neleri yapmaması gerektiği konusuna ve belirli bir durumda karşılaştığı bir sorunu nasıl çözmesi gerektiği konusuna odaklanmaktadır. </a:t>
            </a:r>
          </a:p>
          <a:p>
            <a:pPr marL="0" indent="0" algn="just">
              <a:buNone/>
            </a:pPr>
            <a:endParaRPr lang="tr-TR" sz="2800" dirty="0"/>
          </a:p>
        </p:txBody>
      </p:sp>
    </p:spTree>
    <p:extLst>
      <p:ext uri="{BB962C8B-B14F-4D97-AF65-F5344CB8AC3E}">
        <p14:creationId xmlns:p14="http://schemas.microsoft.com/office/powerpoint/2010/main" val="205640854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179512" y="908720"/>
            <a:ext cx="8712968" cy="5256584"/>
          </a:xfrm>
        </p:spPr>
        <p:txBody>
          <a:bodyPr>
            <a:noAutofit/>
          </a:bodyPr>
          <a:lstStyle/>
          <a:p>
            <a:pPr marL="0" indent="0" algn="just">
              <a:buNone/>
            </a:pPr>
            <a:r>
              <a:rPr lang="tr-TR" sz="2400" dirty="0"/>
              <a:t>Sağlık etiğinde son yıllarda yoğun biçimde kullanılmakta olan ilke kavramı ve onun öğelerinin kaynaklarını Hipokrat’a kadar uzatmak genel kabul görmekle birlikte, sağlık etiği ilkeleri ilk kez 1803 </a:t>
            </a:r>
            <a:r>
              <a:rPr lang="tr-TR" sz="2400" dirty="0" err="1"/>
              <a:t>yılındaPervical</a:t>
            </a:r>
            <a:r>
              <a:rPr lang="tr-TR" sz="2400" dirty="0"/>
              <a:t> tarafından yazılı hale getirilmiştir (</a:t>
            </a:r>
            <a:r>
              <a:rPr lang="tr-TR" sz="2400" dirty="0" err="1"/>
              <a:t>Pervical</a:t>
            </a:r>
            <a:r>
              <a:rPr lang="tr-TR" sz="2400" dirty="0"/>
              <a:t>, 1803). </a:t>
            </a:r>
          </a:p>
          <a:p>
            <a:pPr marL="0" indent="0" algn="just">
              <a:buNone/>
            </a:pPr>
            <a:endParaRPr lang="tr-TR" sz="2400" dirty="0"/>
          </a:p>
          <a:p>
            <a:pPr marL="0" indent="0" algn="just">
              <a:buNone/>
            </a:pPr>
            <a:r>
              <a:rPr lang="tr-TR" sz="2400" dirty="0"/>
              <a:t>Daha sonra 1847’de büyük ölçüde </a:t>
            </a:r>
            <a:r>
              <a:rPr lang="tr-TR" sz="2400" dirty="0" err="1"/>
              <a:t>Pervical’ın</a:t>
            </a:r>
            <a:r>
              <a:rPr lang="tr-TR" sz="2400" dirty="0"/>
              <a:t> etik ilkelerine dayanarak Amerikan Tıp Birliği (</a:t>
            </a:r>
            <a:r>
              <a:rPr lang="tr-TR" sz="2400" dirty="0" err="1"/>
              <a:t>American</a:t>
            </a:r>
            <a:r>
              <a:rPr lang="tr-TR" sz="2400" dirty="0"/>
              <a:t> </a:t>
            </a:r>
            <a:r>
              <a:rPr lang="tr-TR" sz="2400" dirty="0" err="1"/>
              <a:t>Medical</a:t>
            </a:r>
            <a:r>
              <a:rPr lang="tr-TR" sz="2400" dirty="0"/>
              <a:t> </a:t>
            </a:r>
            <a:r>
              <a:rPr lang="tr-TR" sz="2400" dirty="0" err="1"/>
              <a:t>Association</a:t>
            </a:r>
            <a:r>
              <a:rPr lang="tr-TR" sz="2400" dirty="0"/>
              <a:t>) tarafından etik ilkeler hazırlanmıştır</a:t>
            </a:r>
          </a:p>
          <a:p>
            <a:pPr marL="0" indent="0" algn="just">
              <a:buNone/>
            </a:pPr>
            <a:endParaRPr lang="tr-TR" sz="2800" dirty="0"/>
          </a:p>
        </p:txBody>
      </p:sp>
    </p:spTree>
    <p:extLst>
      <p:ext uri="{BB962C8B-B14F-4D97-AF65-F5344CB8AC3E}">
        <p14:creationId xmlns:p14="http://schemas.microsoft.com/office/powerpoint/2010/main" val="75411315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484284" y="2204864"/>
            <a:ext cx="8082096" cy="4069080"/>
          </a:xfrm>
        </p:spPr>
        <p:txBody>
          <a:bodyPr>
            <a:normAutofit fontScale="85000" lnSpcReduction="20000"/>
          </a:bodyPr>
          <a:lstStyle/>
          <a:p>
            <a:endParaRPr lang="tr-TR" dirty="0"/>
          </a:p>
          <a:p>
            <a:pPr algn="just"/>
            <a:r>
              <a:rPr lang="tr-TR" sz="3200" dirty="0"/>
              <a:t>Hastaların bakım harcamalarının bütçeyi zorlamasına ilişkin karşılaşılan etik uygulama sorunları</a:t>
            </a:r>
          </a:p>
          <a:p>
            <a:pPr algn="just"/>
            <a:r>
              <a:rPr lang="tr-TR" sz="3200" dirty="0"/>
              <a:t>Hastaların mahremiyetine uyulmamasına ve hastaların tedaviyi reddetmesine ilişkin etik uygulama sorunları</a:t>
            </a:r>
          </a:p>
          <a:p>
            <a:pPr algn="just"/>
            <a:r>
              <a:rPr lang="tr-TR" sz="3200" dirty="0"/>
              <a:t>Bulaşıcı hastalığı olan hastaların bakımına ilişkin etik uygulama sorunları</a:t>
            </a:r>
          </a:p>
          <a:p>
            <a:pPr algn="just"/>
            <a:r>
              <a:rPr lang="tr-TR" sz="3200" dirty="0"/>
              <a:t>Hastalara gerçek tanılarını ve tedavileri konusunda gerçeklerin anlatılması ile ilgili etik ikilemler</a:t>
            </a:r>
          </a:p>
        </p:txBody>
      </p:sp>
      <p:sp>
        <p:nvSpPr>
          <p:cNvPr id="2" name="Dikdörtgen 1"/>
          <p:cNvSpPr/>
          <p:nvPr/>
        </p:nvSpPr>
        <p:spPr>
          <a:xfrm>
            <a:off x="484284" y="764704"/>
            <a:ext cx="7904140" cy="646331"/>
          </a:xfrm>
          <a:prstGeom prst="rect">
            <a:avLst/>
          </a:prstGeom>
        </p:spPr>
        <p:txBody>
          <a:bodyPr wrap="square">
            <a:spAutoFit/>
          </a:bodyPr>
          <a:lstStyle/>
          <a:p>
            <a:pPr lvl="0" algn="ctr">
              <a:lnSpc>
                <a:spcPct val="90000"/>
              </a:lnSpc>
              <a:spcBef>
                <a:spcPts val="1000"/>
              </a:spcBef>
            </a:pPr>
            <a:r>
              <a:rPr lang="tr-TR" sz="4000" dirty="0">
                <a:solidFill>
                  <a:srgbClr val="FFFF00"/>
                </a:solidFill>
              </a:rPr>
              <a:t>SAĞLIKTA ETİK SORUNLAR</a:t>
            </a:r>
          </a:p>
        </p:txBody>
      </p:sp>
    </p:spTree>
    <p:extLst>
      <p:ext uri="{BB962C8B-B14F-4D97-AF65-F5344CB8AC3E}">
        <p14:creationId xmlns:p14="http://schemas.microsoft.com/office/powerpoint/2010/main" val="263834477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484284" y="2204864"/>
            <a:ext cx="8082096" cy="4069080"/>
          </a:xfrm>
        </p:spPr>
        <p:txBody>
          <a:bodyPr>
            <a:normAutofit/>
          </a:bodyPr>
          <a:lstStyle/>
          <a:p>
            <a:pPr algn="just"/>
            <a:r>
              <a:rPr lang="tr-TR" sz="2400" dirty="0"/>
              <a:t>“Hayata döndürmeyiniz/reanimasyon yapmayınız” isteminde karşılaşılan etik uygulama sorunları</a:t>
            </a:r>
          </a:p>
          <a:p>
            <a:pPr algn="just"/>
            <a:r>
              <a:rPr lang="tr-TR" sz="2400" dirty="0"/>
              <a:t>Hastane Ortamında Hemşirelerin Etik Yaklaşımı ve Etik İkilemler</a:t>
            </a:r>
          </a:p>
          <a:p>
            <a:pPr algn="just"/>
            <a:r>
              <a:rPr lang="tr-TR" sz="2400" dirty="0"/>
              <a:t>Tedaviye uyum sağlamayan hastaların bakımındaki etik uygulama sorunları</a:t>
            </a:r>
          </a:p>
        </p:txBody>
      </p:sp>
      <p:sp>
        <p:nvSpPr>
          <p:cNvPr id="2" name="Dikdörtgen 1"/>
          <p:cNvSpPr/>
          <p:nvPr/>
        </p:nvSpPr>
        <p:spPr>
          <a:xfrm>
            <a:off x="484284" y="764704"/>
            <a:ext cx="7904140" cy="646331"/>
          </a:xfrm>
          <a:prstGeom prst="rect">
            <a:avLst/>
          </a:prstGeom>
        </p:spPr>
        <p:txBody>
          <a:bodyPr wrap="square">
            <a:spAutoFit/>
          </a:bodyPr>
          <a:lstStyle/>
          <a:p>
            <a:pPr lvl="0" algn="ctr">
              <a:lnSpc>
                <a:spcPct val="90000"/>
              </a:lnSpc>
              <a:spcBef>
                <a:spcPts val="1000"/>
              </a:spcBef>
            </a:pPr>
            <a:r>
              <a:rPr lang="tr-TR" sz="4000" dirty="0">
                <a:solidFill>
                  <a:srgbClr val="FFFF00"/>
                </a:solidFill>
              </a:rPr>
              <a:t>SAĞLIKTA ETİK SORUNLAR</a:t>
            </a:r>
          </a:p>
        </p:txBody>
      </p:sp>
    </p:spTree>
    <p:extLst>
      <p:ext uri="{BB962C8B-B14F-4D97-AF65-F5344CB8AC3E}">
        <p14:creationId xmlns:p14="http://schemas.microsoft.com/office/powerpoint/2010/main" val="35144558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484284" y="2204864"/>
            <a:ext cx="8082096" cy="4069080"/>
          </a:xfrm>
        </p:spPr>
        <p:txBody>
          <a:bodyPr>
            <a:normAutofit/>
          </a:bodyPr>
          <a:lstStyle/>
          <a:p>
            <a:pPr algn="just"/>
            <a:r>
              <a:rPr lang="tr-TR" sz="2400" dirty="0"/>
              <a:t> Tedaviye uyum sağlamayan hastaların bakımındaki etik uygulama sorunları</a:t>
            </a:r>
          </a:p>
          <a:p>
            <a:pPr algn="just"/>
            <a:r>
              <a:rPr lang="tr-TR" sz="2400" dirty="0"/>
              <a:t>Hastanın kendisi ile ilgili bilinçli kararı verecek durumda olup olmadığı ile ilgili ilişkin etik uygulama sorunları</a:t>
            </a:r>
          </a:p>
          <a:p>
            <a:pPr marL="0" indent="0" algn="just">
              <a:buNone/>
            </a:pPr>
            <a:r>
              <a:rPr lang="tr-TR" sz="2400" dirty="0"/>
              <a:t>• Gerekli hemşirelik bakımının uygulanması ile ilgili etik uygulama sorunları</a:t>
            </a:r>
          </a:p>
          <a:p>
            <a:pPr marL="0" indent="0" algn="just">
              <a:buNone/>
            </a:pPr>
            <a:r>
              <a:rPr lang="tr-TR" sz="2400" dirty="0"/>
              <a:t>• Hastalara yapılan tedavinin yararsız olduğu ile ilgili kararlarda karşılaşılan etik uygulama sorunları</a:t>
            </a:r>
          </a:p>
          <a:p>
            <a:pPr marL="0" indent="0" algn="just">
              <a:buNone/>
            </a:pPr>
            <a:endParaRPr lang="tr-TR" sz="2400" dirty="0"/>
          </a:p>
          <a:p>
            <a:pPr marL="0" indent="0" algn="just">
              <a:buNone/>
            </a:pPr>
            <a:endParaRPr lang="tr-TR" sz="2400" dirty="0"/>
          </a:p>
          <a:p>
            <a:pPr marL="0" indent="0" algn="just">
              <a:buNone/>
            </a:pPr>
            <a:endParaRPr lang="tr-TR" sz="2400" dirty="0"/>
          </a:p>
        </p:txBody>
      </p:sp>
      <p:sp>
        <p:nvSpPr>
          <p:cNvPr id="2" name="Dikdörtgen 1"/>
          <p:cNvSpPr/>
          <p:nvPr/>
        </p:nvSpPr>
        <p:spPr>
          <a:xfrm>
            <a:off x="484284" y="764704"/>
            <a:ext cx="7904140" cy="646331"/>
          </a:xfrm>
          <a:prstGeom prst="rect">
            <a:avLst/>
          </a:prstGeom>
        </p:spPr>
        <p:txBody>
          <a:bodyPr wrap="square">
            <a:spAutoFit/>
          </a:bodyPr>
          <a:lstStyle/>
          <a:p>
            <a:pPr lvl="0" algn="ctr">
              <a:lnSpc>
                <a:spcPct val="90000"/>
              </a:lnSpc>
              <a:spcBef>
                <a:spcPts val="1000"/>
              </a:spcBef>
            </a:pPr>
            <a:r>
              <a:rPr lang="tr-TR" sz="4000" dirty="0">
                <a:solidFill>
                  <a:srgbClr val="FFFF00"/>
                </a:solidFill>
              </a:rPr>
              <a:t>SAĞLIKTA ETİK SORUNLAR</a:t>
            </a:r>
          </a:p>
        </p:txBody>
      </p:sp>
    </p:spTree>
    <p:extLst>
      <p:ext uri="{BB962C8B-B14F-4D97-AF65-F5344CB8AC3E}">
        <p14:creationId xmlns:p14="http://schemas.microsoft.com/office/powerpoint/2010/main" val="20630095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484284" y="2204864"/>
            <a:ext cx="8082096" cy="4069080"/>
          </a:xfrm>
        </p:spPr>
        <p:txBody>
          <a:bodyPr>
            <a:normAutofit lnSpcReduction="10000"/>
          </a:bodyPr>
          <a:lstStyle/>
          <a:p>
            <a:pPr algn="just"/>
            <a:r>
              <a:rPr lang="tr-TR" sz="2400" dirty="0"/>
              <a:t>“Hayata döndürmeyiniz/reanimasyon yapmayınız” isteminde karşılaşılan etik uygulama sorunları</a:t>
            </a:r>
          </a:p>
          <a:p>
            <a:pPr algn="just"/>
            <a:r>
              <a:rPr lang="tr-TR" sz="2400" dirty="0"/>
              <a:t> Bilinci bozuk (</a:t>
            </a:r>
            <a:r>
              <a:rPr lang="tr-TR" sz="2400" dirty="0" err="1"/>
              <a:t>konfüze</a:t>
            </a:r>
            <a:r>
              <a:rPr lang="tr-TR" sz="2400" dirty="0"/>
              <a:t>) hasta ve bağımlı hastaya verilen hemşirelik bakımında karşılaşılan etik uygulama sorunları</a:t>
            </a:r>
          </a:p>
          <a:p>
            <a:pPr algn="just"/>
            <a:r>
              <a:rPr lang="tr-TR" sz="2400" dirty="0"/>
              <a:t> Narkotik ilaçlar verilirken karşılaşılan etik uygulama sorunları</a:t>
            </a:r>
          </a:p>
          <a:p>
            <a:pPr algn="just"/>
            <a:r>
              <a:rPr lang="tr-TR" sz="2400" dirty="0"/>
              <a:t>Ailelerin yasal haklarını savunmaya yönelik ve hastanın tedavisinin ailesi tarafından reddedilmesi ile ilgili karşılaşılan etik uygulama sorunları</a:t>
            </a:r>
          </a:p>
          <a:p>
            <a:pPr algn="just"/>
            <a:r>
              <a:rPr lang="tr-TR" sz="2400" dirty="0"/>
              <a:t> </a:t>
            </a:r>
          </a:p>
        </p:txBody>
      </p:sp>
      <p:sp>
        <p:nvSpPr>
          <p:cNvPr id="2" name="Dikdörtgen 1"/>
          <p:cNvSpPr/>
          <p:nvPr/>
        </p:nvSpPr>
        <p:spPr>
          <a:xfrm>
            <a:off x="484284" y="764704"/>
            <a:ext cx="7904140" cy="646331"/>
          </a:xfrm>
          <a:prstGeom prst="rect">
            <a:avLst/>
          </a:prstGeom>
        </p:spPr>
        <p:txBody>
          <a:bodyPr wrap="square">
            <a:spAutoFit/>
          </a:bodyPr>
          <a:lstStyle/>
          <a:p>
            <a:pPr lvl="0" algn="ctr">
              <a:lnSpc>
                <a:spcPct val="90000"/>
              </a:lnSpc>
              <a:spcBef>
                <a:spcPts val="1000"/>
              </a:spcBef>
            </a:pPr>
            <a:r>
              <a:rPr lang="tr-TR" sz="4000" dirty="0">
                <a:solidFill>
                  <a:srgbClr val="FFFF00"/>
                </a:solidFill>
              </a:rPr>
              <a:t>SAĞLIKTA ETİK SORUNLAR</a:t>
            </a:r>
          </a:p>
        </p:txBody>
      </p:sp>
    </p:spTree>
    <p:extLst>
      <p:ext uri="{BB962C8B-B14F-4D97-AF65-F5344CB8AC3E}">
        <p14:creationId xmlns:p14="http://schemas.microsoft.com/office/powerpoint/2010/main" val="1140078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1148453" y="490431"/>
            <a:ext cx="6377940" cy="1293028"/>
          </a:xfrm>
        </p:spPr>
        <p:txBody>
          <a:bodyPr>
            <a:normAutofit/>
          </a:bodyPr>
          <a:lstStyle/>
          <a:p>
            <a:pPr algn="ctr"/>
            <a:r>
              <a:rPr kumimoji="0" lang="tr-TR" sz="4000" b="0" i="0" u="none" strike="noStrike" kern="1200" cap="all" spc="0" normalizeH="0" baseline="0" noProof="0" dirty="0">
                <a:ln>
                  <a:noFill/>
                </a:ln>
                <a:solidFill>
                  <a:prstClr val="white"/>
                </a:solidFill>
                <a:effectLst/>
                <a:uLnTx/>
                <a:uFillTx/>
                <a:latin typeface="Century Gothic" panose="020B0502020202020204"/>
                <a:ea typeface="+mj-ea"/>
                <a:cs typeface="+mj-cs"/>
              </a:rPr>
              <a:t>SUNUMUN İÇERİĞİ</a:t>
            </a:r>
            <a:endParaRPr lang="tr-TR" sz="4400" b="1" dirty="0">
              <a:solidFill>
                <a:schemeClr val="accent5">
                  <a:lumMod val="60000"/>
                  <a:lumOff val="40000"/>
                </a:schemeClr>
              </a:solidFill>
            </a:endParaRPr>
          </a:p>
        </p:txBody>
      </p:sp>
      <p:pic>
        <p:nvPicPr>
          <p:cNvPr id="4" name="İçerik Yer Tutucusu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308304" y="5013176"/>
            <a:ext cx="1619672" cy="1495944"/>
          </a:xfrm>
        </p:spPr>
      </p:pic>
      <p:sp>
        <p:nvSpPr>
          <p:cNvPr id="5" name="Dikdörtgen 4"/>
          <p:cNvSpPr/>
          <p:nvPr/>
        </p:nvSpPr>
        <p:spPr>
          <a:xfrm>
            <a:off x="1765753" y="1966188"/>
            <a:ext cx="5760640" cy="3691973"/>
          </a:xfrm>
          <a:prstGeom prst="rect">
            <a:avLst/>
          </a:prstGeom>
        </p:spPr>
        <p:txBody>
          <a:bodyPr wrap="square">
            <a:spAutoFit/>
          </a:bodyPr>
          <a:lstStyle/>
          <a:p>
            <a:pPr>
              <a:lnSpc>
                <a:spcPct val="150000"/>
              </a:lnSpc>
            </a:pPr>
            <a:r>
              <a:rPr lang="tr-TR" sz="3200" dirty="0"/>
              <a:t>ÇALIŞMANIN AMACI</a:t>
            </a:r>
          </a:p>
          <a:p>
            <a:pPr>
              <a:lnSpc>
                <a:spcPct val="150000"/>
              </a:lnSpc>
            </a:pPr>
            <a:r>
              <a:rPr lang="tr-TR" sz="3200" dirty="0"/>
              <a:t>ÇALIŞMANIN ÖNEMİ</a:t>
            </a:r>
          </a:p>
          <a:p>
            <a:pPr>
              <a:lnSpc>
                <a:spcPct val="150000"/>
              </a:lnSpc>
            </a:pPr>
            <a:r>
              <a:rPr lang="tr-TR" sz="3200" dirty="0"/>
              <a:t>KAVRAMSAL ÇERÇEVE</a:t>
            </a:r>
          </a:p>
          <a:p>
            <a:pPr>
              <a:lnSpc>
                <a:spcPct val="150000"/>
              </a:lnSpc>
            </a:pPr>
            <a:r>
              <a:rPr lang="tr-TR" sz="3200" dirty="0"/>
              <a:t>SONUÇ</a:t>
            </a:r>
          </a:p>
          <a:p>
            <a:pPr>
              <a:lnSpc>
                <a:spcPct val="150000"/>
              </a:lnSpc>
            </a:pPr>
            <a:r>
              <a:rPr lang="tr-TR" sz="3200" dirty="0"/>
              <a:t>ÖNERİLER</a:t>
            </a:r>
          </a:p>
        </p:txBody>
      </p:sp>
    </p:spTree>
    <p:extLst>
      <p:ext uri="{BB962C8B-B14F-4D97-AF65-F5344CB8AC3E}">
        <p14:creationId xmlns:p14="http://schemas.microsoft.com/office/powerpoint/2010/main" val="287070129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484284" y="2204864"/>
            <a:ext cx="8082096" cy="4069080"/>
          </a:xfrm>
        </p:spPr>
        <p:txBody>
          <a:bodyPr>
            <a:normAutofit/>
          </a:bodyPr>
          <a:lstStyle/>
          <a:p>
            <a:pPr algn="just"/>
            <a:r>
              <a:rPr lang="tr-TR" sz="2400" dirty="0"/>
              <a:t>“Hayata döndürmeyiniz/reanimasyon yapmayınız” isteminde karşılaşılan etik uygulama sorunları</a:t>
            </a:r>
          </a:p>
          <a:p>
            <a:pPr algn="just"/>
            <a:r>
              <a:rPr lang="tr-TR" sz="2400" dirty="0"/>
              <a:t> Hastaların yaşam kalitesi ile ilgili karar verilmesi sırasındaki etik uygulama sorunları</a:t>
            </a:r>
          </a:p>
          <a:p>
            <a:pPr algn="just"/>
            <a:r>
              <a:rPr lang="tr-TR" sz="2400" dirty="0"/>
              <a:t> Yaşam desteğinin kesilmesine ve intihar girişimi olan hastanın bakımı ile ilgili etik uygulama sorunları</a:t>
            </a:r>
          </a:p>
          <a:p>
            <a:pPr algn="just"/>
            <a:r>
              <a:rPr lang="tr-TR" sz="2400" dirty="0"/>
              <a:t>Organ naklinde ailelerin donör talep ederken karşılaşılan etik uygulama sorunları</a:t>
            </a:r>
          </a:p>
          <a:p>
            <a:pPr algn="just"/>
            <a:endParaRPr lang="tr-TR" sz="2400" dirty="0"/>
          </a:p>
        </p:txBody>
      </p:sp>
      <p:sp>
        <p:nvSpPr>
          <p:cNvPr id="2" name="Dikdörtgen 1"/>
          <p:cNvSpPr/>
          <p:nvPr/>
        </p:nvSpPr>
        <p:spPr>
          <a:xfrm>
            <a:off x="484284" y="764704"/>
            <a:ext cx="7904140" cy="646331"/>
          </a:xfrm>
          <a:prstGeom prst="rect">
            <a:avLst/>
          </a:prstGeom>
        </p:spPr>
        <p:txBody>
          <a:bodyPr wrap="square">
            <a:spAutoFit/>
          </a:bodyPr>
          <a:lstStyle/>
          <a:p>
            <a:pPr lvl="0" algn="ctr">
              <a:lnSpc>
                <a:spcPct val="90000"/>
              </a:lnSpc>
              <a:spcBef>
                <a:spcPts val="1000"/>
              </a:spcBef>
            </a:pPr>
            <a:r>
              <a:rPr lang="tr-TR" sz="4000" dirty="0">
                <a:solidFill>
                  <a:srgbClr val="FFFF00"/>
                </a:solidFill>
              </a:rPr>
              <a:t>SAĞLIKTA ETİK SORUNLAR</a:t>
            </a:r>
          </a:p>
        </p:txBody>
      </p:sp>
    </p:spTree>
    <p:extLst>
      <p:ext uri="{BB962C8B-B14F-4D97-AF65-F5344CB8AC3E}">
        <p14:creationId xmlns:p14="http://schemas.microsoft.com/office/powerpoint/2010/main" val="351215579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484284" y="2204864"/>
            <a:ext cx="8082096" cy="4069080"/>
          </a:xfrm>
        </p:spPr>
        <p:txBody>
          <a:bodyPr>
            <a:normAutofit/>
          </a:bodyPr>
          <a:lstStyle/>
          <a:p>
            <a:pPr algn="just"/>
            <a:r>
              <a:rPr lang="tr-TR" sz="2400" dirty="0"/>
              <a:t>Deney aşamasındaki tedavilerin hastaya uygulanması ile ilgili etik uygulama sorunları</a:t>
            </a:r>
          </a:p>
          <a:p>
            <a:pPr algn="just"/>
            <a:r>
              <a:rPr lang="tr-TR" sz="2400" dirty="0"/>
              <a:t> Aydınlatılmış onama ait etik uygulama sorunları</a:t>
            </a:r>
          </a:p>
          <a:p>
            <a:pPr algn="just"/>
            <a:r>
              <a:rPr lang="tr-TR" sz="2400" dirty="0"/>
              <a:t>Organ naklinde kaynakların kullanımı ile ilgili ilişkin etik uygulama sorunları</a:t>
            </a:r>
          </a:p>
          <a:p>
            <a:pPr algn="just"/>
            <a:r>
              <a:rPr lang="tr-TR" sz="2400" dirty="0"/>
              <a:t>•Organ veren ve nakli yapılan hastanın bakımına ilişkin etik uygulama sorunları</a:t>
            </a:r>
          </a:p>
          <a:p>
            <a:pPr algn="just"/>
            <a:endParaRPr lang="tr-TR" sz="2400" dirty="0"/>
          </a:p>
        </p:txBody>
      </p:sp>
      <p:sp>
        <p:nvSpPr>
          <p:cNvPr id="2" name="Dikdörtgen 1"/>
          <p:cNvSpPr/>
          <p:nvPr/>
        </p:nvSpPr>
        <p:spPr>
          <a:xfrm>
            <a:off x="484284" y="764704"/>
            <a:ext cx="7904140" cy="646331"/>
          </a:xfrm>
          <a:prstGeom prst="rect">
            <a:avLst/>
          </a:prstGeom>
        </p:spPr>
        <p:txBody>
          <a:bodyPr wrap="square">
            <a:spAutoFit/>
          </a:bodyPr>
          <a:lstStyle/>
          <a:p>
            <a:pPr lvl="0" algn="ctr">
              <a:lnSpc>
                <a:spcPct val="90000"/>
              </a:lnSpc>
              <a:spcBef>
                <a:spcPts val="1000"/>
              </a:spcBef>
            </a:pPr>
            <a:r>
              <a:rPr lang="tr-TR" sz="4000" dirty="0">
                <a:solidFill>
                  <a:srgbClr val="FFFF00"/>
                </a:solidFill>
              </a:rPr>
              <a:t>SAĞLIKTA ETİK SORUNLAR</a:t>
            </a:r>
          </a:p>
        </p:txBody>
      </p:sp>
    </p:spTree>
    <p:extLst>
      <p:ext uri="{BB962C8B-B14F-4D97-AF65-F5344CB8AC3E}">
        <p14:creationId xmlns:p14="http://schemas.microsoft.com/office/powerpoint/2010/main" val="116378431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484284" y="2204864"/>
            <a:ext cx="8082096" cy="4069080"/>
          </a:xfrm>
        </p:spPr>
        <p:txBody>
          <a:bodyPr>
            <a:normAutofit/>
          </a:bodyPr>
          <a:lstStyle/>
          <a:p>
            <a:pPr algn="just"/>
            <a:r>
              <a:rPr lang="tr-TR" sz="2400" dirty="0"/>
              <a:t>Deney aşamasındaki tedavilerin hastaya uygulanması ile ilgili etik uygulama sorunları</a:t>
            </a:r>
          </a:p>
          <a:p>
            <a:pPr algn="just"/>
            <a:r>
              <a:rPr lang="tr-TR" sz="2400" dirty="0"/>
              <a:t> Aydınlatılmış onama ait etik uygulama sorunları</a:t>
            </a:r>
          </a:p>
          <a:p>
            <a:pPr algn="just"/>
            <a:r>
              <a:rPr lang="tr-TR" sz="2400" dirty="0"/>
              <a:t>Organ naklinde kaynakların kullanımı ile ilgili ilişkin etik uygulama sorunları</a:t>
            </a:r>
          </a:p>
          <a:p>
            <a:pPr algn="just"/>
            <a:r>
              <a:rPr lang="tr-TR" sz="2400" dirty="0"/>
              <a:t>•Organ veren ve nakli yapılan hastanın bakımına ilişkin etik uygulama sorunları</a:t>
            </a:r>
          </a:p>
          <a:p>
            <a:pPr algn="just"/>
            <a:endParaRPr lang="tr-TR" sz="2400" dirty="0"/>
          </a:p>
        </p:txBody>
      </p:sp>
      <p:sp>
        <p:nvSpPr>
          <p:cNvPr id="2" name="Dikdörtgen 1"/>
          <p:cNvSpPr/>
          <p:nvPr/>
        </p:nvSpPr>
        <p:spPr>
          <a:xfrm>
            <a:off x="484284" y="764704"/>
            <a:ext cx="7904140" cy="646331"/>
          </a:xfrm>
          <a:prstGeom prst="rect">
            <a:avLst/>
          </a:prstGeom>
        </p:spPr>
        <p:txBody>
          <a:bodyPr wrap="square">
            <a:spAutoFit/>
          </a:bodyPr>
          <a:lstStyle/>
          <a:p>
            <a:pPr lvl="0" algn="ctr">
              <a:lnSpc>
                <a:spcPct val="90000"/>
              </a:lnSpc>
              <a:spcBef>
                <a:spcPts val="1000"/>
              </a:spcBef>
            </a:pPr>
            <a:r>
              <a:rPr lang="tr-TR" sz="4000" dirty="0">
                <a:solidFill>
                  <a:srgbClr val="FFFF00"/>
                </a:solidFill>
              </a:rPr>
              <a:t>SAĞLIKTA ETİK SORUNLAR</a:t>
            </a:r>
          </a:p>
        </p:txBody>
      </p:sp>
    </p:spTree>
    <p:extLst>
      <p:ext uri="{BB962C8B-B14F-4D97-AF65-F5344CB8AC3E}">
        <p14:creationId xmlns:p14="http://schemas.microsoft.com/office/powerpoint/2010/main" val="46154094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484284" y="2204864"/>
            <a:ext cx="8082096" cy="4069080"/>
          </a:xfrm>
        </p:spPr>
        <p:txBody>
          <a:bodyPr>
            <a:normAutofit/>
          </a:bodyPr>
          <a:lstStyle/>
          <a:p>
            <a:pPr algn="just"/>
            <a:r>
              <a:rPr lang="tr-TR" sz="2400" dirty="0"/>
              <a:t>Kürtaj uygulamasına katılımla ve Fetus cerrahisi ile ilgili etik uygulama sorunları</a:t>
            </a:r>
          </a:p>
          <a:p>
            <a:pPr algn="just"/>
            <a:r>
              <a:rPr lang="tr-TR" sz="2400" dirty="0"/>
              <a:t>Hastaların yaşam kalitesi ile ilgili karar verilmesi sırasındaki etik uygulama sorunları</a:t>
            </a:r>
          </a:p>
          <a:p>
            <a:pPr algn="just"/>
            <a:r>
              <a:rPr lang="tr-TR" sz="2400" dirty="0"/>
              <a:t> Yaşam desteğinin kesilmesine ve intihar girişimi olan hastanın bakımı ile ilgili etik uygulama sorunları</a:t>
            </a:r>
          </a:p>
          <a:p>
            <a:pPr algn="just">
              <a:lnSpc>
                <a:spcPct val="150000"/>
              </a:lnSpc>
            </a:pPr>
            <a:r>
              <a:rPr lang="tr-TR" sz="2400" dirty="0"/>
              <a:t>Kök hücre araştırmaları, </a:t>
            </a:r>
          </a:p>
          <a:p>
            <a:pPr algn="just">
              <a:lnSpc>
                <a:spcPct val="150000"/>
              </a:lnSpc>
            </a:pPr>
            <a:r>
              <a:rPr lang="tr-TR" sz="2400" dirty="0"/>
              <a:t>Klonlama gibi alanlardaki etik sorunlar</a:t>
            </a:r>
          </a:p>
          <a:p>
            <a:pPr algn="just"/>
            <a:endParaRPr lang="tr-TR" sz="2400" dirty="0"/>
          </a:p>
        </p:txBody>
      </p:sp>
      <p:sp>
        <p:nvSpPr>
          <p:cNvPr id="2" name="Dikdörtgen 1"/>
          <p:cNvSpPr/>
          <p:nvPr/>
        </p:nvSpPr>
        <p:spPr>
          <a:xfrm>
            <a:off x="484284" y="764704"/>
            <a:ext cx="7904140" cy="646331"/>
          </a:xfrm>
          <a:prstGeom prst="rect">
            <a:avLst/>
          </a:prstGeom>
        </p:spPr>
        <p:txBody>
          <a:bodyPr wrap="square">
            <a:spAutoFit/>
          </a:bodyPr>
          <a:lstStyle/>
          <a:p>
            <a:pPr lvl="0" algn="ctr">
              <a:lnSpc>
                <a:spcPct val="90000"/>
              </a:lnSpc>
              <a:spcBef>
                <a:spcPts val="1000"/>
              </a:spcBef>
            </a:pPr>
            <a:r>
              <a:rPr lang="tr-TR" sz="4000" dirty="0">
                <a:solidFill>
                  <a:srgbClr val="FFFF00"/>
                </a:solidFill>
              </a:rPr>
              <a:t>SAĞLIKTA ETİK SORUNLAR</a:t>
            </a:r>
          </a:p>
        </p:txBody>
      </p:sp>
    </p:spTree>
    <p:extLst>
      <p:ext uri="{BB962C8B-B14F-4D97-AF65-F5344CB8AC3E}">
        <p14:creationId xmlns:p14="http://schemas.microsoft.com/office/powerpoint/2010/main" val="334786643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598523" y="764373"/>
            <a:ext cx="7951117" cy="1293028"/>
          </a:xfrm>
        </p:spPr>
        <p:txBody>
          <a:bodyPr>
            <a:normAutofit/>
          </a:bodyPr>
          <a:lstStyle/>
          <a:p>
            <a:pPr algn="ctr"/>
            <a:r>
              <a:rPr lang="tr-TR" b="1" dirty="0">
                <a:solidFill>
                  <a:schemeClr val="accent5">
                    <a:lumMod val="60000"/>
                    <a:lumOff val="40000"/>
                  </a:schemeClr>
                </a:solidFill>
              </a:rPr>
              <a:t>NEDEN SAĞLIKTA ETİK PRENSİPLER?</a:t>
            </a:r>
          </a:p>
        </p:txBody>
      </p:sp>
      <p:sp>
        <p:nvSpPr>
          <p:cNvPr id="6" name="İçerik Yer Tutucusu 5"/>
          <p:cNvSpPr>
            <a:spLocks noGrp="1"/>
          </p:cNvSpPr>
          <p:nvPr>
            <p:ph idx="1"/>
          </p:nvPr>
        </p:nvSpPr>
        <p:spPr>
          <a:xfrm>
            <a:off x="3995936" y="2348880"/>
            <a:ext cx="4844365" cy="4069080"/>
          </a:xfrm>
        </p:spPr>
        <p:txBody>
          <a:bodyPr>
            <a:normAutofit lnSpcReduction="10000"/>
          </a:bodyPr>
          <a:lstStyle/>
          <a:p>
            <a:pPr marL="0" indent="0" algn="ctr">
              <a:buNone/>
            </a:pPr>
            <a:r>
              <a:rPr lang="tr-TR" sz="3200" b="1" dirty="0">
                <a:solidFill>
                  <a:srgbClr val="FF0000"/>
                </a:solidFill>
              </a:rPr>
              <a:t>Sağlıkta Etik Prensipler</a:t>
            </a:r>
          </a:p>
          <a:p>
            <a:pPr marL="0" indent="0">
              <a:buNone/>
            </a:pPr>
            <a:r>
              <a:rPr lang="tr-TR" sz="3000" dirty="0"/>
              <a:t>Sağlık sektöründe yaşanan tüm bu sorunlar profesyonellerinin hizmet sunumu sırasında etik ikilemlerle karşılaşmalarına yol açmakta ve bunun sonucunda etik sorunlar ortaya çıkabilmektedir</a:t>
            </a:r>
          </a:p>
          <a:p>
            <a:pPr marL="0" indent="0">
              <a:buNone/>
            </a:pPr>
            <a:endParaRPr lang="tr-TR" sz="3200" dirty="0"/>
          </a:p>
        </p:txBody>
      </p:sp>
      <p:pic>
        <p:nvPicPr>
          <p:cNvPr id="3" name="Resim 2"/>
          <p:cNvPicPr>
            <a:picLocks noChangeAspect="1"/>
          </p:cNvPicPr>
          <p:nvPr/>
        </p:nvPicPr>
        <p:blipFill>
          <a:blip r:embed="rId2"/>
          <a:stretch>
            <a:fillRect/>
          </a:stretch>
        </p:blipFill>
        <p:spPr>
          <a:xfrm>
            <a:off x="395536" y="2708920"/>
            <a:ext cx="3384376" cy="3028250"/>
          </a:xfrm>
          <a:prstGeom prst="rect">
            <a:avLst/>
          </a:prstGeom>
        </p:spPr>
      </p:pic>
    </p:spTree>
    <p:extLst>
      <p:ext uri="{BB962C8B-B14F-4D97-AF65-F5344CB8AC3E}">
        <p14:creationId xmlns:p14="http://schemas.microsoft.com/office/powerpoint/2010/main" val="49916750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598523" y="764373"/>
            <a:ext cx="7951117" cy="1293028"/>
          </a:xfrm>
        </p:spPr>
        <p:txBody>
          <a:bodyPr>
            <a:normAutofit/>
          </a:bodyPr>
          <a:lstStyle/>
          <a:p>
            <a:pPr algn="ctr"/>
            <a:r>
              <a:rPr lang="tr-TR" b="1" dirty="0">
                <a:solidFill>
                  <a:schemeClr val="accent5">
                    <a:lumMod val="60000"/>
                    <a:lumOff val="40000"/>
                  </a:schemeClr>
                </a:solidFill>
              </a:rPr>
              <a:t>NEDEN SAĞLIKTA ETİK PRENSİPLER?</a:t>
            </a:r>
          </a:p>
        </p:txBody>
      </p:sp>
      <p:sp>
        <p:nvSpPr>
          <p:cNvPr id="6" name="İçerik Yer Tutucusu 5"/>
          <p:cNvSpPr>
            <a:spLocks noGrp="1"/>
          </p:cNvSpPr>
          <p:nvPr>
            <p:ph idx="1"/>
          </p:nvPr>
        </p:nvSpPr>
        <p:spPr>
          <a:xfrm>
            <a:off x="467544" y="2348880"/>
            <a:ext cx="8372757" cy="4069080"/>
          </a:xfrm>
        </p:spPr>
        <p:txBody>
          <a:bodyPr>
            <a:normAutofit/>
          </a:bodyPr>
          <a:lstStyle/>
          <a:p>
            <a:pPr marL="0" indent="0" algn="ctr">
              <a:buNone/>
            </a:pPr>
            <a:r>
              <a:rPr lang="tr-TR" sz="3200" b="1" dirty="0">
                <a:solidFill>
                  <a:srgbClr val="FF0000"/>
                </a:solidFill>
              </a:rPr>
              <a:t>Sağlıkta Etik Prensipler</a:t>
            </a:r>
          </a:p>
          <a:p>
            <a:pPr marL="0" indent="0" algn="just">
              <a:buNone/>
            </a:pPr>
            <a:r>
              <a:rPr lang="tr-TR" sz="2600" dirty="0"/>
              <a:t>Teknoloji, iletişim ve hasta hakları başta olmak üzere sağlık sektöründe yaşanan değişim sağlık hizmeti sunumunda olası etik ikilemlere de yol açabilmektedir. Hekimlerin ve hemşirelerin sağlık hizmeti sunumunda yaşadığı veya yaşayabileceği etik ikilemler; etik değerlerin ve yükümlülüklerin çatışması sonucu ortaya çıkmakta olup, çoğunlukla tedavi ve bakım sürecinde yaşanmaktadır</a:t>
            </a:r>
            <a:r>
              <a:rPr lang="tr-TR" sz="3200" dirty="0">
                <a:solidFill>
                  <a:srgbClr val="FFFF00"/>
                </a:solidFill>
              </a:rPr>
              <a:t>. </a:t>
            </a:r>
          </a:p>
          <a:p>
            <a:pPr marL="0" indent="0" algn="ctr">
              <a:buNone/>
            </a:pPr>
            <a:endParaRPr lang="tr-TR" sz="3200" b="1" dirty="0">
              <a:solidFill>
                <a:srgbClr val="FFFF00"/>
              </a:solidFill>
            </a:endParaRPr>
          </a:p>
          <a:p>
            <a:pPr marL="0" indent="0">
              <a:buNone/>
            </a:pPr>
            <a:endParaRPr lang="tr-TR" sz="3200" dirty="0"/>
          </a:p>
        </p:txBody>
      </p:sp>
    </p:spTree>
    <p:extLst>
      <p:ext uri="{BB962C8B-B14F-4D97-AF65-F5344CB8AC3E}">
        <p14:creationId xmlns:p14="http://schemas.microsoft.com/office/powerpoint/2010/main" val="301647507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598523" y="764373"/>
            <a:ext cx="7951117" cy="1293028"/>
          </a:xfrm>
        </p:spPr>
        <p:txBody>
          <a:bodyPr>
            <a:normAutofit/>
          </a:bodyPr>
          <a:lstStyle/>
          <a:p>
            <a:pPr algn="ctr"/>
            <a:r>
              <a:rPr lang="tr-TR" b="1" dirty="0">
                <a:solidFill>
                  <a:schemeClr val="accent5">
                    <a:lumMod val="60000"/>
                    <a:lumOff val="40000"/>
                  </a:schemeClr>
                </a:solidFill>
              </a:rPr>
              <a:t>NEDEN SAĞLIKTA ETİK PRENSİPLER?</a:t>
            </a:r>
          </a:p>
        </p:txBody>
      </p:sp>
      <p:sp>
        <p:nvSpPr>
          <p:cNvPr id="6" name="İçerik Yer Tutucusu 5"/>
          <p:cNvSpPr>
            <a:spLocks noGrp="1"/>
          </p:cNvSpPr>
          <p:nvPr>
            <p:ph idx="1"/>
          </p:nvPr>
        </p:nvSpPr>
        <p:spPr>
          <a:xfrm>
            <a:off x="467544" y="2348880"/>
            <a:ext cx="8372757" cy="4069080"/>
          </a:xfrm>
        </p:spPr>
        <p:txBody>
          <a:bodyPr>
            <a:normAutofit fontScale="77500" lnSpcReduction="20000"/>
          </a:bodyPr>
          <a:lstStyle/>
          <a:p>
            <a:pPr marL="0" indent="0" algn="ctr">
              <a:buNone/>
            </a:pPr>
            <a:r>
              <a:rPr lang="tr-TR" sz="3200" b="1" dirty="0">
                <a:solidFill>
                  <a:srgbClr val="FF0000"/>
                </a:solidFill>
              </a:rPr>
              <a:t>Sağlıkta Etik Prensipler</a:t>
            </a:r>
          </a:p>
          <a:p>
            <a:pPr marL="0" indent="0" algn="just">
              <a:buNone/>
            </a:pPr>
            <a:r>
              <a:rPr lang="tr-TR" sz="3400" dirty="0"/>
              <a:t>Sağlık hizmetleri sunumundaki değer sorunlarına yaklaşımda ”</a:t>
            </a:r>
            <a:r>
              <a:rPr lang="tr-TR" sz="3400" dirty="0">
                <a:solidFill>
                  <a:srgbClr val="C00000"/>
                </a:solidFill>
              </a:rPr>
              <a:t>iyi” ve “</a:t>
            </a:r>
            <a:r>
              <a:rPr lang="tr-TR" sz="3400" dirty="0" err="1">
                <a:solidFill>
                  <a:srgbClr val="C00000"/>
                </a:solidFill>
              </a:rPr>
              <a:t>kötü”nün</a:t>
            </a:r>
            <a:r>
              <a:rPr lang="tr-TR" sz="3400" dirty="0">
                <a:solidFill>
                  <a:srgbClr val="C00000"/>
                </a:solidFill>
              </a:rPr>
              <a:t> </a:t>
            </a:r>
            <a:r>
              <a:rPr lang="tr-TR" sz="3400" dirty="0"/>
              <a:t>hangi değer ölçülerine göre belirleneceği, sağlık hizmetleri sunumunda gerek “</a:t>
            </a:r>
            <a:r>
              <a:rPr lang="tr-TR" sz="3400" dirty="0">
                <a:solidFill>
                  <a:srgbClr val="00B0F0"/>
                </a:solidFill>
              </a:rPr>
              <a:t>toplumsal</a:t>
            </a:r>
            <a:r>
              <a:rPr lang="tr-TR" sz="3400" dirty="0"/>
              <a:t>”, gerekse “</a:t>
            </a:r>
            <a:r>
              <a:rPr lang="tr-TR" sz="3400" dirty="0">
                <a:solidFill>
                  <a:srgbClr val="00B0F0"/>
                </a:solidFill>
              </a:rPr>
              <a:t>evrensel</a:t>
            </a:r>
            <a:r>
              <a:rPr lang="tr-TR" sz="3400" dirty="0"/>
              <a:t>” nitelikli değerlerin olup olamayacağı, sağlık etiğinin temel tartışmalarıdır. Sağlık etiği bu temel tartışmalardan yola çıkarak, sağlık hizmetleri sunumu ilgili bir “</a:t>
            </a:r>
            <a:r>
              <a:rPr lang="tr-TR" sz="3400" dirty="0">
                <a:solidFill>
                  <a:srgbClr val="00B0F0"/>
                </a:solidFill>
              </a:rPr>
              <a:t>değerler sistemi</a:t>
            </a:r>
            <a:r>
              <a:rPr lang="tr-TR" sz="3400" dirty="0"/>
              <a:t>” oluşturmaya ve sağlık hizmetleri sunumunda karşılaşılan değer sorunlarına yönelik yaklaşımları belirlemeye çalışmaktadır.</a:t>
            </a:r>
          </a:p>
          <a:p>
            <a:pPr marL="0" indent="0" algn="just">
              <a:buNone/>
            </a:pPr>
            <a:endParaRPr lang="tr-TR" sz="3400" b="1" dirty="0">
              <a:solidFill>
                <a:srgbClr val="FFFF00"/>
              </a:solidFill>
            </a:endParaRPr>
          </a:p>
          <a:p>
            <a:pPr marL="0" indent="0">
              <a:buNone/>
            </a:pPr>
            <a:endParaRPr lang="tr-TR" sz="3200" dirty="0"/>
          </a:p>
        </p:txBody>
      </p:sp>
    </p:spTree>
    <p:extLst>
      <p:ext uri="{BB962C8B-B14F-4D97-AF65-F5344CB8AC3E}">
        <p14:creationId xmlns:p14="http://schemas.microsoft.com/office/powerpoint/2010/main" val="162331850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323528" y="764373"/>
            <a:ext cx="8226112" cy="1293028"/>
          </a:xfrm>
        </p:spPr>
        <p:txBody>
          <a:bodyPr>
            <a:normAutofit/>
          </a:bodyPr>
          <a:lstStyle/>
          <a:p>
            <a:pPr algn="ctr"/>
            <a:r>
              <a:rPr lang="tr-TR" b="1" cap="none" dirty="0">
                <a:solidFill>
                  <a:srgbClr val="FFFF00"/>
                </a:solidFill>
              </a:rPr>
              <a:t>Sağlıkta etik prensiplere bağlı kalmak neden önemlidir?</a:t>
            </a:r>
          </a:p>
        </p:txBody>
      </p:sp>
      <p:sp>
        <p:nvSpPr>
          <p:cNvPr id="3" name="İçerik Yer Tutucusu 2"/>
          <p:cNvSpPr>
            <a:spLocks noGrp="1"/>
          </p:cNvSpPr>
          <p:nvPr>
            <p:ph idx="1"/>
          </p:nvPr>
        </p:nvSpPr>
        <p:spPr>
          <a:xfrm>
            <a:off x="179512" y="2379379"/>
            <a:ext cx="6104514" cy="3541434"/>
          </a:xfrm>
        </p:spPr>
        <p:txBody>
          <a:bodyPr>
            <a:normAutofit fontScale="92500" lnSpcReduction="20000"/>
          </a:bodyPr>
          <a:lstStyle/>
          <a:p>
            <a:pPr algn="just">
              <a:lnSpc>
                <a:spcPct val="150000"/>
              </a:lnSpc>
            </a:pPr>
            <a:r>
              <a:rPr lang="tr-TR" sz="2600" b="1" dirty="0"/>
              <a:t>Tıbbi bakımın amacını teşvik eder.</a:t>
            </a:r>
          </a:p>
          <a:p>
            <a:pPr algn="just">
              <a:lnSpc>
                <a:spcPct val="150000"/>
              </a:lnSpc>
            </a:pPr>
            <a:r>
              <a:rPr lang="tr-TR" sz="2600" b="1" dirty="0"/>
              <a:t>Tıbbi bakım için destek oluşturur.</a:t>
            </a:r>
          </a:p>
          <a:p>
            <a:pPr algn="just">
              <a:lnSpc>
                <a:spcPct val="150000"/>
              </a:lnSpc>
            </a:pPr>
            <a:r>
              <a:rPr lang="tr-TR" sz="2600" b="1" dirty="0"/>
              <a:t>Başkalarının bakış açısını anlamanıza yardımcı olur.</a:t>
            </a:r>
          </a:p>
          <a:p>
            <a:pPr algn="just">
              <a:lnSpc>
                <a:spcPct val="150000"/>
              </a:lnSpc>
            </a:pPr>
            <a:r>
              <a:rPr lang="tr-TR" sz="2600" b="1" dirty="0"/>
              <a:t>Kendi bakış açınızı anlamanıza yardımcı olur.</a:t>
            </a:r>
          </a:p>
          <a:p>
            <a:pPr>
              <a:lnSpc>
                <a:spcPct val="150000"/>
              </a:lnSpc>
            </a:pPr>
            <a:endParaRPr lang="tr-TR" dirty="0"/>
          </a:p>
        </p:txBody>
      </p:sp>
      <p:pic>
        <p:nvPicPr>
          <p:cNvPr id="4" name="Resim 3"/>
          <p:cNvPicPr>
            <a:picLocks noChangeAspect="1"/>
          </p:cNvPicPr>
          <p:nvPr/>
        </p:nvPicPr>
        <p:blipFill>
          <a:blip r:embed="rId2"/>
          <a:stretch>
            <a:fillRect/>
          </a:stretch>
        </p:blipFill>
        <p:spPr>
          <a:xfrm>
            <a:off x="6444208" y="2636912"/>
            <a:ext cx="2392429" cy="2664296"/>
          </a:xfrm>
          <a:prstGeom prst="rect">
            <a:avLst/>
          </a:prstGeom>
        </p:spPr>
      </p:pic>
    </p:spTree>
    <p:extLst>
      <p:ext uri="{BB962C8B-B14F-4D97-AF65-F5344CB8AC3E}">
        <p14:creationId xmlns:p14="http://schemas.microsoft.com/office/powerpoint/2010/main" val="27849931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323528" y="2565338"/>
            <a:ext cx="8689715" cy="4069080"/>
          </a:xfrm>
        </p:spPr>
        <p:txBody>
          <a:bodyPr>
            <a:noAutofit/>
          </a:bodyPr>
          <a:lstStyle/>
          <a:p>
            <a:pPr lvl="0">
              <a:lnSpc>
                <a:spcPct val="150000"/>
              </a:lnSpc>
            </a:pPr>
            <a:r>
              <a:rPr lang="tr-TR" sz="2800" dirty="0"/>
              <a:t>Zor kararlarda</a:t>
            </a:r>
          </a:p>
          <a:p>
            <a:pPr lvl="0">
              <a:lnSpc>
                <a:spcPct val="150000"/>
              </a:lnSpc>
            </a:pPr>
            <a:endParaRPr lang="tr-TR" sz="2800" dirty="0">
              <a:solidFill>
                <a:srgbClr val="00B050"/>
              </a:solidFill>
            </a:endParaRPr>
          </a:p>
          <a:p>
            <a:pPr lvl="0">
              <a:lnSpc>
                <a:spcPct val="150000"/>
              </a:lnSpc>
            </a:pPr>
            <a:endParaRPr lang="tr-TR" sz="2800" dirty="0">
              <a:solidFill>
                <a:srgbClr val="00B050"/>
              </a:solidFill>
            </a:endParaRPr>
          </a:p>
          <a:p>
            <a:pPr lvl="0">
              <a:lnSpc>
                <a:spcPct val="150000"/>
              </a:lnSpc>
            </a:pPr>
            <a:r>
              <a:rPr lang="tr-TR" sz="2800" dirty="0"/>
              <a:t>Etik ikilemlerin çözümünde yardımcı olur. </a:t>
            </a:r>
          </a:p>
          <a:p>
            <a:pPr>
              <a:lnSpc>
                <a:spcPct val="150000"/>
              </a:lnSpc>
            </a:pPr>
            <a:endParaRPr lang="tr-TR" sz="2800" dirty="0"/>
          </a:p>
        </p:txBody>
      </p:sp>
      <p:pic>
        <p:nvPicPr>
          <p:cNvPr id="5" name="Resim 4"/>
          <p:cNvPicPr>
            <a:picLocks noChangeAspect="1"/>
          </p:cNvPicPr>
          <p:nvPr/>
        </p:nvPicPr>
        <p:blipFill>
          <a:blip r:embed="rId2"/>
          <a:stretch>
            <a:fillRect/>
          </a:stretch>
        </p:blipFill>
        <p:spPr>
          <a:xfrm>
            <a:off x="6378559" y="2749720"/>
            <a:ext cx="2322862" cy="1621677"/>
          </a:xfrm>
          <a:prstGeom prst="rect">
            <a:avLst/>
          </a:prstGeom>
        </p:spPr>
      </p:pic>
      <p:sp>
        <p:nvSpPr>
          <p:cNvPr id="6" name="Unvan 1"/>
          <p:cNvSpPr txBox="1">
            <a:spLocks/>
          </p:cNvSpPr>
          <p:nvPr/>
        </p:nvSpPr>
        <p:spPr>
          <a:xfrm>
            <a:off x="475928" y="916773"/>
            <a:ext cx="8226112" cy="1293028"/>
          </a:xfrm>
          <a:prstGeom prst="rect">
            <a:avLst/>
          </a:prstGeom>
        </p:spPr>
        <p:txBody>
          <a:bodyPr vert="horz" lIns="91440" tIns="45720" rIns="91440" bIns="45720" rtlCol="0" anchor="ctr">
            <a:normAutofit/>
          </a:bodyPr>
          <a:lst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a:lstStyle>
          <a:p>
            <a:pPr algn="ctr"/>
            <a:r>
              <a:rPr lang="tr-TR" b="1" cap="none" dirty="0">
                <a:solidFill>
                  <a:srgbClr val="FFFF00"/>
                </a:solidFill>
              </a:rPr>
              <a:t>Sağlıkta etik prensiplere bağlı kalmak neden önemlidir?</a:t>
            </a:r>
          </a:p>
        </p:txBody>
      </p:sp>
      <p:pic>
        <p:nvPicPr>
          <p:cNvPr id="8" name="Resim 7"/>
          <p:cNvPicPr>
            <a:picLocks noChangeAspect="1"/>
          </p:cNvPicPr>
          <p:nvPr/>
        </p:nvPicPr>
        <p:blipFill>
          <a:blip r:embed="rId3"/>
          <a:stretch>
            <a:fillRect/>
          </a:stretch>
        </p:blipFill>
        <p:spPr>
          <a:xfrm>
            <a:off x="3274534" y="2852936"/>
            <a:ext cx="1314450" cy="1514475"/>
          </a:xfrm>
          <a:prstGeom prst="rect">
            <a:avLst/>
          </a:prstGeom>
        </p:spPr>
      </p:pic>
    </p:spTree>
    <p:extLst>
      <p:ext uri="{BB962C8B-B14F-4D97-AF65-F5344CB8AC3E}">
        <p14:creationId xmlns:p14="http://schemas.microsoft.com/office/powerpoint/2010/main" val="15604113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395536" y="2492896"/>
            <a:ext cx="8472060" cy="4069080"/>
          </a:xfrm>
        </p:spPr>
        <p:txBody>
          <a:bodyPr>
            <a:normAutofit/>
          </a:bodyPr>
          <a:lstStyle/>
          <a:p>
            <a:pPr algn="just">
              <a:lnSpc>
                <a:spcPct val="150000"/>
              </a:lnSpc>
            </a:pPr>
            <a:r>
              <a:rPr lang="tr-TR" sz="2400" dirty="0"/>
              <a:t>Güven, hesap verebilirlik, karşılıklı saygı ve adil tıp gibi iyi iletişim için gerekli olan değerleri destekler </a:t>
            </a:r>
          </a:p>
          <a:p>
            <a:pPr algn="just">
              <a:lnSpc>
                <a:spcPct val="150000"/>
              </a:lnSpc>
            </a:pPr>
            <a:r>
              <a:rPr lang="tr-TR" sz="2400" dirty="0"/>
              <a:t>Bilgilendirilmiş onam, mahremiyetin korunması ve mahremiyetin sürdürülmesi dahil olmak üzere tıbbi bakımdaki birçok etik standart, kişilere saygı gösterilmesini sağlar.</a:t>
            </a:r>
          </a:p>
          <a:p>
            <a:pPr marL="0" indent="0">
              <a:buNone/>
            </a:pPr>
            <a:endParaRPr lang="tr-TR" dirty="0"/>
          </a:p>
        </p:txBody>
      </p:sp>
      <p:sp>
        <p:nvSpPr>
          <p:cNvPr id="4" name="Unvan 1"/>
          <p:cNvSpPr>
            <a:spLocks noGrp="1"/>
          </p:cNvSpPr>
          <p:nvPr>
            <p:ph type="title"/>
          </p:nvPr>
        </p:nvSpPr>
        <p:spPr>
          <a:xfrm>
            <a:off x="370974" y="1052736"/>
            <a:ext cx="8496622" cy="1293812"/>
          </a:xfrm>
        </p:spPr>
        <p:txBody>
          <a:bodyPr>
            <a:normAutofit fontScale="90000"/>
          </a:bodyPr>
          <a:lstStyle/>
          <a:p>
            <a:pPr algn="ctr"/>
            <a:r>
              <a:rPr lang="tr-TR" b="1" cap="none" dirty="0">
                <a:solidFill>
                  <a:srgbClr val="FFFF00"/>
                </a:solidFill>
              </a:rPr>
              <a:t>Sağlıkta etik prensiplere bağlı kalmak neden önemlidir?</a:t>
            </a:r>
            <a:br>
              <a:rPr lang="tr-TR" b="1" cap="none" dirty="0">
                <a:solidFill>
                  <a:srgbClr val="FFFF00"/>
                </a:solidFill>
              </a:rPr>
            </a:br>
            <a:endParaRPr lang="tr-TR" b="1" dirty="0">
              <a:solidFill>
                <a:schemeClr val="accent5">
                  <a:lumMod val="60000"/>
                  <a:lumOff val="40000"/>
                </a:schemeClr>
              </a:solidFill>
            </a:endParaRPr>
          </a:p>
        </p:txBody>
      </p:sp>
    </p:spTree>
    <p:extLst>
      <p:ext uri="{BB962C8B-B14F-4D97-AF65-F5344CB8AC3E}">
        <p14:creationId xmlns:p14="http://schemas.microsoft.com/office/powerpoint/2010/main" val="7570411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1148453" y="490431"/>
            <a:ext cx="6377940" cy="1293028"/>
          </a:xfrm>
        </p:spPr>
        <p:txBody>
          <a:bodyPr>
            <a:normAutofit/>
          </a:bodyPr>
          <a:lstStyle/>
          <a:p>
            <a:pPr algn="ctr"/>
            <a:r>
              <a:rPr lang="tr-TR" dirty="0">
                <a:solidFill>
                  <a:prstClr val="white"/>
                </a:solidFill>
                <a:latin typeface="Century Gothic" panose="020B0502020202020204"/>
              </a:rPr>
              <a:t>ÇALIŞMANIN AMACI</a:t>
            </a:r>
            <a:endParaRPr lang="tr-TR" sz="4400" b="1" dirty="0">
              <a:solidFill>
                <a:schemeClr val="accent5">
                  <a:lumMod val="60000"/>
                  <a:lumOff val="40000"/>
                </a:schemeClr>
              </a:solidFill>
            </a:endParaRPr>
          </a:p>
        </p:txBody>
      </p:sp>
      <p:sp>
        <p:nvSpPr>
          <p:cNvPr id="8" name="Metin kutusu 7">
            <a:extLst>
              <a:ext uri="{FF2B5EF4-FFF2-40B4-BE49-F238E27FC236}">
                <a16:creationId xmlns:a16="http://schemas.microsoft.com/office/drawing/2014/main" id="{2C75121A-5167-E3B2-24F5-5A79731B9C2B}"/>
              </a:ext>
            </a:extLst>
          </p:cNvPr>
          <p:cNvSpPr txBox="1"/>
          <p:nvPr/>
        </p:nvSpPr>
        <p:spPr>
          <a:xfrm>
            <a:off x="971601" y="892302"/>
            <a:ext cx="7632848" cy="5666103"/>
          </a:xfrm>
          <a:prstGeom prst="rect">
            <a:avLst/>
          </a:prstGeom>
          <a:noFill/>
        </p:spPr>
        <p:txBody>
          <a:bodyPr wrap="square">
            <a:spAutoFit/>
          </a:bodyPr>
          <a:lstStyle/>
          <a:p>
            <a:endParaRPr lang="tr-TR" sz="1800" dirty="0">
              <a:effectLst/>
              <a:latin typeface="Times New Roman" panose="02020603050405020304" pitchFamily="18" charset="0"/>
              <a:ea typeface="DengXian" panose="02010600030101010101" pitchFamily="2" charset="-122"/>
            </a:endParaRPr>
          </a:p>
          <a:p>
            <a:endParaRPr lang="tr-TR" dirty="0">
              <a:latin typeface="Times New Roman" panose="02020603050405020304" pitchFamily="18" charset="0"/>
              <a:ea typeface="DengXian" panose="02010600030101010101" pitchFamily="2" charset="-122"/>
            </a:endParaRPr>
          </a:p>
          <a:p>
            <a:pPr marL="285750" indent="-285750" algn="just">
              <a:lnSpc>
                <a:spcPct val="150000"/>
              </a:lnSpc>
              <a:buFont typeface="Wingdings" panose="05000000000000000000" pitchFamily="2" charset="2"/>
              <a:buChar char="q"/>
            </a:pPr>
            <a:r>
              <a:rPr lang="tr-TR" sz="2000" b="1" dirty="0">
                <a:effectLst/>
                <a:latin typeface="+mj-lt"/>
                <a:ea typeface="DengXian" panose="02010600030101010101" pitchFamily="2" charset="-122"/>
              </a:rPr>
              <a:t>Sağlık hizmetlerinin karmaşık yapısında karşılaşılan etik sorunlar nedeniyle sağlık çalışanları etik ikilemler yaşamaktadır. </a:t>
            </a:r>
          </a:p>
          <a:p>
            <a:pPr marL="285750" indent="-285750" algn="just">
              <a:lnSpc>
                <a:spcPct val="150000"/>
              </a:lnSpc>
              <a:buFont typeface="Wingdings" panose="05000000000000000000" pitchFamily="2" charset="2"/>
              <a:buChar char="q"/>
            </a:pPr>
            <a:r>
              <a:rPr lang="tr-TR" sz="2000" b="1" dirty="0">
                <a:effectLst/>
                <a:latin typeface="+mj-lt"/>
                <a:ea typeface="DengXian" panose="02010600030101010101" pitchFamily="2" charset="-122"/>
              </a:rPr>
              <a:t>Teknolojideki hızlı gelişmeler, sağlık finansmanındaki zorluklar, hasta ve yakınlarının ihtiyaçları ve beklentileri, sağlık hizmetlerinde etik karar verme sürecini daha karmaşık hale gelmiştir. </a:t>
            </a:r>
          </a:p>
          <a:p>
            <a:pPr marL="285750" indent="-285750" algn="just">
              <a:lnSpc>
                <a:spcPct val="150000"/>
              </a:lnSpc>
              <a:buFont typeface="Wingdings" panose="05000000000000000000" pitchFamily="2" charset="2"/>
              <a:buChar char="q"/>
            </a:pPr>
            <a:r>
              <a:rPr lang="tr-TR" sz="2000" b="1" dirty="0">
                <a:effectLst/>
                <a:latin typeface="+mj-lt"/>
                <a:ea typeface="DengXian" panose="02010600030101010101" pitchFamily="2" charset="-122"/>
              </a:rPr>
              <a:t>Ancak, sağlık meslek mensuplarının eğitim, öğretim ve sağlık etiği ilkelerine ilişkin anlayışları ve bunların günlük pratikteki uygulamaları halen yetersizdir ve geliştirilmesi gerekmektedir</a:t>
            </a:r>
            <a:r>
              <a:rPr lang="tr-TR" dirty="0">
                <a:effectLst/>
                <a:latin typeface="+mj-lt"/>
                <a:ea typeface="DengXian" panose="02010600030101010101" pitchFamily="2" charset="-122"/>
              </a:rPr>
              <a:t>.</a:t>
            </a:r>
          </a:p>
        </p:txBody>
      </p:sp>
    </p:spTree>
    <p:extLst>
      <p:ext uri="{BB962C8B-B14F-4D97-AF65-F5344CB8AC3E}">
        <p14:creationId xmlns:p14="http://schemas.microsoft.com/office/powerpoint/2010/main" val="145871044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1403648" y="836712"/>
            <a:ext cx="6377940" cy="1293028"/>
          </a:xfrm>
        </p:spPr>
        <p:txBody>
          <a:bodyPr/>
          <a:lstStyle/>
          <a:p>
            <a:pPr algn="ctr"/>
            <a:r>
              <a:rPr lang="tr-TR" b="1" dirty="0">
                <a:solidFill>
                  <a:schemeClr val="accent5">
                    <a:lumMod val="60000"/>
                    <a:lumOff val="40000"/>
                  </a:schemeClr>
                </a:solidFill>
              </a:rPr>
              <a:t>Sağlıkta ETİK PRENSİPLER</a:t>
            </a:r>
          </a:p>
        </p:txBody>
      </p:sp>
      <p:pic>
        <p:nvPicPr>
          <p:cNvPr id="4" name="İçerik Yer Tutucusu 3"/>
          <p:cNvPicPr>
            <a:picLocks noGrp="1" noChangeAspect="1"/>
          </p:cNvPicPr>
          <p:nvPr>
            <p:ph idx="1"/>
          </p:nvPr>
        </p:nvPicPr>
        <p:blipFill>
          <a:blip r:embed="rId2"/>
          <a:stretch>
            <a:fillRect/>
          </a:stretch>
        </p:blipFill>
        <p:spPr>
          <a:xfrm>
            <a:off x="4860032" y="2636912"/>
            <a:ext cx="3609145" cy="3749365"/>
          </a:xfrm>
          <a:prstGeom prst="rect">
            <a:avLst/>
          </a:prstGeom>
        </p:spPr>
      </p:pic>
      <p:sp>
        <p:nvSpPr>
          <p:cNvPr id="6" name="Dikdörtgen 5"/>
          <p:cNvSpPr/>
          <p:nvPr/>
        </p:nvSpPr>
        <p:spPr>
          <a:xfrm>
            <a:off x="827584" y="2924944"/>
            <a:ext cx="4572000" cy="3139321"/>
          </a:xfrm>
          <a:prstGeom prst="rect">
            <a:avLst/>
          </a:prstGeom>
        </p:spPr>
        <p:txBody>
          <a:bodyPr>
            <a:spAutoFit/>
          </a:bodyPr>
          <a:lstStyle/>
          <a:p>
            <a:pPr marL="457200" marR="0" lvl="0" indent="-457200" defTabSz="914400" eaLnBrk="1" fontAlgn="auto" latinLnBrk="0" hangingPunct="1">
              <a:lnSpc>
                <a:spcPct val="150000"/>
              </a:lnSpc>
              <a:spcBef>
                <a:spcPts val="0"/>
              </a:spcBef>
              <a:spcAft>
                <a:spcPts val="0"/>
              </a:spcAft>
              <a:buClrTx/>
              <a:buSzTx/>
              <a:buFont typeface="Wingdings" panose="05000000000000000000" pitchFamily="2" charset="2"/>
              <a:buChar char="Ø"/>
              <a:tabLst/>
              <a:defRPr/>
            </a:pPr>
            <a:r>
              <a:rPr kumimoji="0" lang="tr-TR" sz="3600" i="0" u="none" strike="noStrike" kern="0" cap="none" spc="0" normalizeH="0" baseline="0" noProof="0" dirty="0">
                <a:ln>
                  <a:noFill/>
                </a:ln>
                <a:effectLst/>
                <a:uLnTx/>
                <a:uFillTx/>
                <a:latin typeface="Calibri" panose="020F0502020204030204"/>
              </a:rPr>
              <a:t>Yararlılık</a:t>
            </a:r>
          </a:p>
          <a:p>
            <a:pPr marL="457200" marR="0" lvl="0" indent="-457200" defTabSz="914400" eaLnBrk="1" fontAlgn="auto" latinLnBrk="0" hangingPunct="1">
              <a:lnSpc>
                <a:spcPct val="150000"/>
              </a:lnSpc>
              <a:spcBef>
                <a:spcPts val="0"/>
              </a:spcBef>
              <a:spcAft>
                <a:spcPts val="0"/>
              </a:spcAft>
              <a:buClrTx/>
              <a:buSzTx/>
              <a:buFont typeface="Wingdings" panose="05000000000000000000" pitchFamily="2" charset="2"/>
              <a:buChar char="Ø"/>
              <a:tabLst/>
              <a:defRPr/>
            </a:pPr>
            <a:r>
              <a:rPr lang="tr-TR" sz="3600" kern="0" dirty="0">
                <a:latin typeface="Calibri" panose="020F0502020204030204"/>
              </a:rPr>
              <a:t>Z</a:t>
            </a:r>
            <a:r>
              <a:rPr kumimoji="0" lang="tr-TR" sz="3600" i="0" u="none" strike="noStrike" kern="0" cap="none" spc="0" normalizeH="0" baseline="0" noProof="0" dirty="0">
                <a:ln>
                  <a:noFill/>
                </a:ln>
                <a:effectLst/>
                <a:uLnTx/>
                <a:uFillTx/>
                <a:latin typeface="Calibri" panose="020F0502020204030204"/>
              </a:rPr>
              <a:t>arar vermeme</a:t>
            </a:r>
          </a:p>
          <a:p>
            <a:pPr marL="457200" marR="0" lvl="0" indent="-457200" defTabSz="914400" eaLnBrk="1" fontAlgn="auto" latinLnBrk="0" hangingPunct="1">
              <a:lnSpc>
                <a:spcPct val="150000"/>
              </a:lnSpc>
              <a:spcBef>
                <a:spcPts val="0"/>
              </a:spcBef>
              <a:spcAft>
                <a:spcPts val="0"/>
              </a:spcAft>
              <a:buClrTx/>
              <a:buSzTx/>
              <a:buFont typeface="Wingdings" panose="05000000000000000000" pitchFamily="2" charset="2"/>
              <a:buChar char="Ø"/>
              <a:tabLst/>
              <a:defRPr/>
            </a:pPr>
            <a:r>
              <a:rPr lang="tr-TR" sz="3600" kern="0" dirty="0">
                <a:latin typeface="Calibri" panose="020F0502020204030204"/>
              </a:rPr>
              <a:t>Ö</a:t>
            </a:r>
            <a:r>
              <a:rPr kumimoji="0" lang="tr-TR" sz="3600" i="0" u="none" strike="noStrike" kern="0" cap="none" spc="0" normalizeH="0" baseline="0" noProof="0" dirty="0" err="1">
                <a:ln>
                  <a:noFill/>
                </a:ln>
                <a:effectLst/>
                <a:uLnTx/>
                <a:uFillTx/>
                <a:latin typeface="Calibri" panose="020F0502020204030204"/>
              </a:rPr>
              <a:t>zerklik</a:t>
            </a:r>
            <a:r>
              <a:rPr kumimoji="0" lang="tr-TR" sz="3600" i="0" u="none" strike="noStrike" kern="0" cap="none" spc="0" normalizeH="0" baseline="0" noProof="0" dirty="0">
                <a:ln>
                  <a:noFill/>
                </a:ln>
                <a:effectLst/>
                <a:uLnTx/>
                <a:uFillTx/>
                <a:latin typeface="Calibri" panose="020F0502020204030204"/>
              </a:rPr>
              <a:t>  </a:t>
            </a:r>
          </a:p>
          <a:p>
            <a:pPr marL="457200" marR="0" lvl="0" indent="-457200" defTabSz="91440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tr-TR" sz="3600" kern="0" dirty="0">
                <a:latin typeface="Calibri" panose="020F0502020204030204"/>
              </a:rPr>
              <a:t>A</a:t>
            </a:r>
            <a:r>
              <a:rPr kumimoji="0" lang="tr-TR" sz="3600" i="0" u="none" strike="noStrike" kern="0" cap="none" spc="0" normalizeH="0" baseline="0" noProof="0" dirty="0" err="1">
                <a:ln>
                  <a:noFill/>
                </a:ln>
                <a:effectLst/>
                <a:uLnTx/>
                <a:uFillTx/>
                <a:latin typeface="Calibri" panose="020F0502020204030204"/>
              </a:rPr>
              <a:t>dalet</a:t>
            </a:r>
            <a:endParaRPr kumimoji="0" lang="tr-TR" sz="3600" i="0" u="none" strike="noStrike" kern="0" cap="none" spc="0" normalizeH="0" baseline="0" noProof="0" dirty="0">
              <a:ln>
                <a:noFill/>
              </a:ln>
              <a:effectLst/>
              <a:uLnTx/>
              <a:uFillTx/>
            </a:endParaRPr>
          </a:p>
        </p:txBody>
      </p:sp>
    </p:spTree>
    <p:extLst>
      <p:ext uri="{BB962C8B-B14F-4D97-AF65-F5344CB8AC3E}">
        <p14:creationId xmlns:p14="http://schemas.microsoft.com/office/powerpoint/2010/main" val="96955629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1708591" y="861813"/>
            <a:ext cx="6377940" cy="1293028"/>
          </a:xfrm>
        </p:spPr>
        <p:txBody>
          <a:bodyPr/>
          <a:lstStyle/>
          <a:p>
            <a:pPr algn="ctr"/>
            <a:r>
              <a:rPr lang="tr-TR" b="1" dirty="0">
                <a:solidFill>
                  <a:schemeClr val="accent5">
                    <a:lumMod val="60000"/>
                    <a:lumOff val="40000"/>
                  </a:schemeClr>
                </a:solidFill>
              </a:rPr>
              <a:t>Sağlıkta ETİK PRENSİPLER</a:t>
            </a:r>
          </a:p>
        </p:txBody>
      </p:sp>
      <p:sp>
        <p:nvSpPr>
          <p:cNvPr id="3" name="İçerik Yer Tutucusu 2"/>
          <p:cNvSpPr>
            <a:spLocks noGrp="1"/>
          </p:cNvSpPr>
          <p:nvPr>
            <p:ph idx="1"/>
          </p:nvPr>
        </p:nvSpPr>
        <p:spPr>
          <a:xfrm>
            <a:off x="4314404" y="3789040"/>
            <a:ext cx="4743194" cy="2304256"/>
          </a:xfrm>
        </p:spPr>
        <p:txBody>
          <a:bodyPr>
            <a:normAutofit fontScale="47500" lnSpcReduction="20000"/>
          </a:bodyPr>
          <a:lstStyle/>
          <a:p>
            <a:endParaRPr lang="tr-TR" sz="2800" dirty="0">
              <a:latin typeface="Calibri" panose="020F0502020204030204"/>
            </a:endParaRPr>
          </a:p>
          <a:p>
            <a:endParaRPr lang="tr-TR" sz="2800" dirty="0">
              <a:latin typeface="Calibri" panose="020F0502020204030204"/>
            </a:endParaRPr>
          </a:p>
          <a:p>
            <a:pPr>
              <a:lnSpc>
                <a:spcPct val="170000"/>
              </a:lnSpc>
            </a:pPr>
            <a:r>
              <a:rPr lang="tr-TR" sz="5100" dirty="0">
                <a:latin typeface="Calibri" panose="020F0502020204030204"/>
              </a:rPr>
              <a:t>Daha sonra gelişti ve  önemli etik ilkeler olarak kabul görüldü.</a:t>
            </a:r>
            <a:endParaRPr lang="tr-TR" sz="5100" dirty="0"/>
          </a:p>
        </p:txBody>
      </p:sp>
      <p:sp>
        <p:nvSpPr>
          <p:cNvPr id="5" name="Oval 4"/>
          <p:cNvSpPr/>
          <p:nvPr/>
        </p:nvSpPr>
        <p:spPr>
          <a:xfrm>
            <a:off x="279654" y="2256332"/>
            <a:ext cx="4220338" cy="143121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lvl="0" indent="-457200">
              <a:lnSpc>
                <a:spcPct val="150000"/>
              </a:lnSpc>
              <a:buFont typeface="Wingdings" panose="05000000000000000000" pitchFamily="2" charset="2"/>
              <a:buChar char="Ø"/>
              <a:defRPr/>
            </a:pPr>
            <a:r>
              <a:rPr lang="tr-TR" sz="2400" kern="0" dirty="0">
                <a:solidFill>
                  <a:prstClr val="white"/>
                </a:solidFill>
              </a:rPr>
              <a:t>Yararlılık</a:t>
            </a:r>
          </a:p>
          <a:p>
            <a:pPr marL="457200" lvl="0" indent="-457200">
              <a:lnSpc>
                <a:spcPct val="150000"/>
              </a:lnSpc>
              <a:buFont typeface="Wingdings" panose="05000000000000000000" pitchFamily="2" charset="2"/>
              <a:buChar char="Ø"/>
              <a:defRPr/>
            </a:pPr>
            <a:r>
              <a:rPr lang="tr-TR" sz="2400" kern="0" dirty="0">
                <a:solidFill>
                  <a:prstClr val="white"/>
                </a:solidFill>
              </a:rPr>
              <a:t>Zarar vermeme</a:t>
            </a:r>
          </a:p>
        </p:txBody>
      </p:sp>
      <p:sp>
        <p:nvSpPr>
          <p:cNvPr id="7" name="Dikdörtgen 6"/>
          <p:cNvSpPr/>
          <p:nvPr/>
        </p:nvSpPr>
        <p:spPr>
          <a:xfrm>
            <a:off x="4327658" y="2304090"/>
            <a:ext cx="4572000" cy="1200329"/>
          </a:xfrm>
          <a:prstGeom prst="rect">
            <a:avLst/>
          </a:prstGeom>
        </p:spPr>
        <p:txBody>
          <a:bodyPr>
            <a:spAutoFit/>
          </a:bodyPr>
          <a:lstStyle/>
          <a:p>
            <a:pPr marL="228600" lvl="0" indent="-228600">
              <a:lnSpc>
                <a:spcPct val="150000"/>
              </a:lnSpc>
              <a:spcBef>
                <a:spcPts val="1000"/>
              </a:spcBef>
              <a:buFont typeface="Arial" panose="020B0604020202020204" pitchFamily="34" charset="0"/>
              <a:buChar char="•"/>
            </a:pPr>
            <a:r>
              <a:rPr lang="tr-TR" sz="2400" dirty="0">
                <a:solidFill>
                  <a:prstClr val="white"/>
                </a:solidFill>
                <a:latin typeface="Calibri" panose="020F0502020204030204"/>
              </a:rPr>
              <a:t>Hipokrat zamanına kadar izlenebilirken,</a:t>
            </a:r>
          </a:p>
        </p:txBody>
      </p:sp>
      <p:graphicFrame>
        <p:nvGraphicFramePr>
          <p:cNvPr id="10" name="Diyagram 9"/>
          <p:cNvGraphicFramePr/>
          <p:nvPr>
            <p:extLst>
              <p:ext uri="{D42A27DB-BD31-4B8C-83A1-F6EECF244321}">
                <p14:modId xmlns:p14="http://schemas.microsoft.com/office/powerpoint/2010/main" val="1907037602"/>
              </p:ext>
            </p:extLst>
          </p:nvPr>
        </p:nvGraphicFramePr>
        <p:xfrm>
          <a:off x="-1044624" y="4264163"/>
          <a:ext cx="6498468" cy="135400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8805443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108520" y="2060848"/>
            <a:ext cx="5117292" cy="1293028"/>
          </a:xfrm>
        </p:spPr>
        <p:txBody>
          <a:bodyPr>
            <a:normAutofit/>
          </a:bodyPr>
          <a:lstStyle/>
          <a:p>
            <a:pPr algn="ctr"/>
            <a:r>
              <a:rPr lang="tr-TR" sz="3200" b="1" cap="none" dirty="0">
                <a:solidFill>
                  <a:srgbClr val="FFC000"/>
                </a:solidFill>
              </a:rPr>
              <a:t>Dört İlkeli Etik Yaklaşım</a:t>
            </a:r>
          </a:p>
        </p:txBody>
      </p:sp>
      <p:sp>
        <p:nvSpPr>
          <p:cNvPr id="3" name="İçerik Yer Tutucusu 2"/>
          <p:cNvSpPr>
            <a:spLocks noGrp="1"/>
          </p:cNvSpPr>
          <p:nvPr>
            <p:ph idx="1"/>
          </p:nvPr>
        </p:nvSpPr>
        <p:spPr>
          <a:xfrm>
            <a:off x="467544" y="3212976"/>
            <a:ext cx="8476326" cy="3168352"/>
          </a:xfrm>
        </p:spPr>
        <p:txBody>
          <a:bodyPr>
            <a:normAutofit/>
          </a:bodyPr>
          <a:lstStyle/>
          <a:p>
            <a:pPr algn="just">
              <a:lnSpc>
                <a:spcPct val="150000"/>
              </a:lnSpc>
            </a:pPr>
            <a:r>
              <a:rPr lang="tr-TR" sz="2800" dirty="0" err="1"/>
              <a:t>Beauchamp</a:t>
            </a:r>
            <a:r>
              <a:rPr lang="tr-TR" sz="2800" dirty="0"/>
              <a:t> ve </a:t>
            </a:r>
            <a:r>
              <a:rPr lang="tr-TR" sz="2800" dirty="0" err="1"/>
              <a:t>Childress</a:t>
            </a:r>
            <a:r>
              <a:rPr lang="tr-TR" sz="2800" dirty="0"/>
              <a:t> tarafından ortaya konulan "dört ilkeli" etik yaklaşımı, sağlık hizmetlerinde etik sorunların analizi için sağlam bir başlangıç noktasıdır</a:t>
            </a:r>
            <a:r>
              <a:rPr lang="tr-TR" dirty="0"/>
              <a:t>.</a:t>
            </a:r>
          </a:p>
        </p:txBody>
      </p:sp>
      <p:sp>
        <p:nvSpPr>
          <p:cNvPr id="5" name="Unvan 1"/>
          <p:cNvSpPr txBox="1">
            <a:spLocks/>
          </p:cNvSpPr>
          <p:nvPr/>
        </p:nvSpPr>
        <p:spPr>
          <a:xfrm>
            <a:off x="1331640" y="548680"/>
            <a:ext cx="6377940" cy="1293028"/>
          </a:xfrm>
          <a:prstGeom prst="rect">
            <a:avLst/>
          </a:prstGeom>
        </p:spPr>
        <p:txBody>
          <a:bodyPr vert="horz" lIns="91440" tIns="45720" rIns="91440" bIns="45720" rtlCol="0" anchor="ctr">
            <a:normAutofit/>
          </a:bodyPr>
          <a:lst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a:lstStyle>
          <a:p>
            <a:pPr algn="ctr"/>
            <a:r>
              <a:rPr lang="tr-TR" b="1" dirty="0">
                <a:solidFill>
                  <a:schemeClr val="accent5">
                    <a:lumMod val="60000"/>
                    <a:lumOff val="40000"/>
                  </a:schemeClr>
                </a:solidFill>
              </a:rPr>
              <a:t>Sağlıkta ETİK PRENSİPLER</a:t>
            </a:r>
          </a:p>
        </p:txBody>
      </p:sp>
    </p:spTree>
    <p:extLst>
      <p:ext uri="{BB962C8B-B14F-4D97-AF65-F5344CB8AC3E}">
        <p14:creationId xmlns:p14="http://schemas.microsoft.com/office/powerpoint/2010/main" val="125328005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1403648" y="836712"/>
            <a:ext cx="6377940" cy="1293028"/>
          </a:xfrm>
        </p:spPr>
        <p:txBody>
          <a:bodyPr/>
          <a:lstStyle/>
          <a:p>
            <a:pPr algn="ctr"/>
            <a:r>
              <a:rPr lang="tr-TR" b="1" dirty="0">
                <a:solidFill>
                  <a:schemeClr val="accent5">
                    <a:lumMod val="60000"/>
                    <a:lumOff val="40000"/>
                  </a:schemeClr>
                </a:solidFill>
              </a:rPr>
              <a:t>ETİK PRENSİPLER</a:t>
            </a:r>
          </a:p>
        </p:txBody>
      </p:sp>
      <p:sp>
        <p:nvSpPr>
          <p:cNvPr id="6" name="Patlama 1 5"/>
          <p:cNvSpPr/>
          <p:nvPr/>
        </p:nvSpPr>
        <p:spPr>
          <a:xfrm>
            <a:off x="489248" y="1902888"/>
            <a:ext cx="914400" cy="914400"/>
          </a:xfrm>
          <a:prstGeom prst="irregularSeal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11054925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971600" y="901532"/>
            <a:ext cx="6377940" cy="1293028"/>
          </a:xfrm>
        </p:spPr>
        <p:txBody>
          <a:bodyPr/>
          <a:lstStyle/>
          <a:p>
            <a:pPr algn="ctr"/>
            <a:r>
              <a:rPr lang="tr-TR" b="1" dirty="0">
                <a:solidFill>
                  <a:schemeClr val="accent5">
                    <a:lumMod val="60000"/>
                    <a:lumOff val="40000"/>
                  </a:schemeClr>
                </a:solidFill>
              </a:rPr>
              <a:t>YARARLILIK</a:t>
            </a:r>
          </a:p>
        </p:txBody>
      </p:sp>
      <p:sp>
        <p:nvSpPr>
          <p:cNvPr id="3" name="İçerik Yer Tutucusu 2"/>
          <p:cNvSpPr>
            <a:spLocks noGrp="1"/>
          </p:cNvSpPr>
          <p:nvPr>
            <p:ph idx="1"/>
          </p:nvPr>
        </p:nvSpPr>
        <p:spPr>
          <a:xfrm>
            <a:off x="179512" y="2420888"/>
            <a:ext cx="8298120" cy="4069080"/>
          </a:xfrm>
        </p:spPr>
        <p:txBody>
          <a:bodyPr>
            <a:normAutofit/>
          </a:bodyPr>
          <a:lstStyle/>
          <a:p>
            <a:pPr algn="just">
              <a:lnSpc>
                <a:spcPct val="150000"/>
              </a:lnSpc>
            </a:pPr>
            <a:r>
              <a:rPr lang="tr-TR" sz="2400" dirty="0"/>
              <a:t>Hekimin hastanın yararına hareket etme yükümlülüğüdür .</a:t>
            </a:r>
          </a:p>
          <a:p>
            <a:pPr algn="just">
              <a:lnSpc>
                <a:spcPct val="150000"/>
              </a:lnSpc>
            </a:pPr>
            <a:r>
              <a:rPr lang="tr-TR" sz="2400" dirty="0"/>
              <a:t>Başkalarının haklarını korumak ve savunmak, zararı önlemek, zarar verecek durumları ortadan kaldırmak, engellilere yardım etmek ve tehlikede olan kişileri kurtarmaktır. </a:t>
            </a:r>
          </a:p>
        </p:txBody>
      </p:sp>
    </p:spTree>
    <p:extLst>
      <p:ext uri="{BB962C8B-B14F-4D97-AF65-F5344CB8AC3E}">
        <p14:creationId xmlns:p14="http://schemas.microsoft.com/office/powerpoint/2010/main" val="326361584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395536" y="1556792"/>
            <a:ext cx="8191232" cy="4392488"/>
          </a:xfrm>
        </p:spPr>
        <p:txBody>
          <a:bodyPr>
            <a:normAutofit fontScale="25000" lnSpcReduction="20000"/>
          </a:bodyPr>
          <a:lstStyle/>
          <a:p>
            <a:pPr>
              <a:lnSpc>
                <a:spcPct val="150000"/>
              </a:lnSpc>
            </a:pPr>
            <a:endParaRPr lang="tr-TR" sz="5100" dirty="0"/>
          </a:p>
          <a:p>
            <a:pPr>
              <a:lnSpc>
                <a:spcPct val="150000"/>
              </a:lnSpc>
            </a:pPr>
            <a:endParaRPr lang="tr-TR" sz="5100" dirty="0"/>
          </a:p>
          <a:p>
            <a:pPr>
              <a:lnSpc>
                <a:spcPct val="150000"/>
              </a:lnSpc>
            </a:pPr>
            <a:r>
              <a:rPr lang="tr-TR" sz="9600" dirty="0"/>
              <a:t>Yararlı bir karar, ancak aynı karar kimin verdiğine bakılmaksızın verilecekse objektif olabilir (</a:t>
            </a:r>
            <a:r>
              <a:rPr lang="tr-TR" sz="9600" dirty="0" err="1"/>
              <a:t>Khan</a:t>
            </a:r>
            <a:r>
              <a:rPr lang="tr-TR" sz="9600" dirty="0"/>
              <a:t> ve </a:t>
            </a:r>
            <a:r>
              <a:rPr lang="tr-TR" sz="9600" dirty="0" err="1"/>
              <a:t>Tameer</a:t>
            </a:r>
            <a:r>
              <a:rPr lang="tr-TR" sz="9600" dirty="0"/>
              <a:t>, 2016). </a:t>
            </a:r>
          </a:p>
          <a:p>
            <a:pPr>
              <a:lnSpc>
                <a:spcPct val="150000"/>
              </a:lnSpc>
            </a:pPr>
            <a:endParaRPr lang="tr-TR" sz="9600" dirty="0"/>
          </a:p>
          <a:p>
            <a:pPr>
              <a:lnSpc>
                <a:spcPct val="150000"/>
              </a:lnSpc>
            </a:pPr>
            <a:r>
              <a:rPr lang="tr-TR" sz="9600" dirty="0"/>
              <a:t>Yararlılık ilkesi, her türlü durumda hastanın yararı için uğraşma anlamına gelir  (</a:t>
            </a:r>
            <a:r>
              <a:rPr lang="tr-TR" sz="9600" dirty="0" err="1"/>
              <a:t>Eltan</a:t>
            </a:r>
            <a:r>
              <a:rPr lang="tr-TR" sz="9600" dirty="0"/>
              <a:t>, 2013).</a:t>
            </a:r>
          </a:p>
          <a:p>
            <a:pPr marL="0" indent="0">
              <a:buNone/>
            </a:pPr>
            <a:r>
              <a:rPr lang="tr-TR" sz="5100" dirty="0"/>
              <a:t>                             </a:t>
            </a:r>
          </a:p>
          <a:p>
            <a:pPr marL="0" indent="0">
              <a:buNone/>
            </a:pPr>
            <a:endParaRPr lang="tr-TR" dirty="0"/>
          </a:p>
          <a:p>
            <a:pPr marL="0" indent="0">
              <a:buNone/>
            </a:pPr>
            <a:endParaRPr lang="tr-TR" dirty="0"/>
          </a:p>
          <a:p>
            <a:pPr marL="0" indent="0">
              <a:buNone/>
            </a:pPr>
            <a:endParaRPr lang="tr-TR" dirty="0"/>
          </a:p>
          <a:p>
            <a:pPr marL="0" indent="0">
              <a:buNone/>
            </a:pPr>
            <a:r>
              <a:rPr lang="tr-TR" dirty="0"/>
              <a:t>                                </a:t>
            </a:r>
          </a:p>
          <a:p>
            <a:pPr marL="0" indent="0">
              <a:buNone/>
            </a:pPr>
            <a:endParaRPr lang="tr-TR" dirty="0"/>
          </a:p>
        </p:txBody>
      </p:sp>
      <p:sp>
        <p:nvSpPr>
          <p:cNvPr id="5" name="Unvan 1"/>
          <p:cNvSpPr txBox="1">
            <a:spLocks/>
          </p:cNvSpPr>
          <p:nvPr/>
        </p:nvSpPr>
        <p:spPr>
          <a:xfrm>
            <a:off x="971600" y="620688"/>
            <a:ext cx="6377940" cy="1293028"/>
          </a:xfrm>
          <a:prstGeom prst="rect">
            <a:avLst/>
          </a:prstGeom>
        </p:spPr>
        <p:txBody>
          <a:bodyPr vert="horz" lIns="91440" tIns="45720" rIns="91440" bIns="45720" rtlCol="0" anchor="ctr">
            <a:normAutofit/>
          </a:bodyPr>
          <a:lst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a:lstStyle>
          <a:p>
            <a:pPr algn="ctr"/>
            <a:r>
              <a:rPr lang="tr-TR" b="1" dirty="0">
                <a:solidFill>
                  <a:schemeClr val="accent5">
                    <a:lumMod val="60000"/>
                    <a:lumOff val="40000"/>
                  </a:schemeClr>
                </a:solidFill>
              </a:rPr>
              <a:t>YARARLILIK</a:t>
            </a:r>
          </a:p>
        </p:txBody>
      </p:sp>
    </p:spTree>
    <p:extLst>
      <p:ext uri="{BB962C8B-B14F-4D97-AF65-F5344CB8AC3E}">
        <p14:creationId xmlns:p14="http://schemas.microsoft.com/office/powerpoint/2010/main" val="280509700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251520" y="2060848"/>
            <a:ext cx="8640504" cy="3485090"/>
          </a:xfrm>
        </p:spPr>
        <p:txBody>
          <a:bodyPr>
            <a:normAutofit fontScale="32500" lnSpcReduction="20000"/>
          </a:bodyPr>
          <a:lstStyle/>
          <a:p>
            <a:pPr>
              <a:lnSpc>
                <a:spcPct val="150000"/>
              </a:lnSpc>
            </a:pPr>
            <a:endParaRPr lang="tr-TR" sz="5100" dirty="0"/>
          </a:p>
          <a:p>
            <a:pPr>
              <a:lnSpc>
                <a:spcPct val="150000"/>
              </a:lnSpc>
            </a:pPr>
            <a:endParaRPr lang="tr-TR" sz="5100" dirty="0"/>
          </a:p>
          <a:p>
            <a:pPr>
              <a:lnSpc>
                <a:spcPct val="170000"/>
              </a:lnSpc>
            </a:pPr>
            <a:r>
              <a:rPr lang="tr-TR" sz="7400" dirty="0"/>
              <a:t>Zarar vermemenin aksine, yalnızca zarardan kaçınmayı değil, aynı zamanda hastalara fayda sağlamayı ve refahlarını artırmayı da gerektirir. </a:t>
            </a:r>
          </a:p>
        </p:txBody>
      </p:sp>
      <p:sp>
        <p:nvSpPr>
          <p:cNvPr id="5" name="Unvan 1"/>
          <p:cNvSpPr txBox="1">
            <a:spLocks/>
          </p:cNvSpPr>
          <p:nvPr/>
        </p:nvSpPr>
        <p:spPr>
          <a:xfrm>
            <a:off x="1382802" y="692696"/>
            <a:ext cx="6377940" cy="1293028"/>
          </a:xfrm>
          <a:prstGeom prst="rect">
            <a:avLst/>
          </a:prstGeom>
        </p:spPr>
        <p:txBody>
          <a:bodyPr vert="horz" lIns="91440" tIns="45720" rIns="91440" bIns="45720" rtlCol="0" anchor="ctr">
            <a:normAutofit/>
          </a:bodyPr>
          <a:lst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a:lstStyle>
          <a:p>
            <a:pPr algn="ctr"/>
            <a:r>
              <a:rPr lang="tr-TR" b="1" dirty="0">
                <a:solidFill>
                  <a:schemeClr val="accent5">
                    <a:lumMod val="60000"/>
                    <a:lumOff val="40000"/>
                  </a:schemeClr>
                </a:solidFill>
              </a:rPr>
              <a:t>YARARLILIK</a:t>
            </a:r>
          </a:p>
        </p:txBody>
      </p:sp>
    </p:spTree>
    <p:extLst>
      <p:ext uri="{BB962C8B-B14F-4D97-AF65-F5344CB8AC3E}">
        <p14:creationId xmlns:p14="http://schemas.microsoft.com/office/powerpoint/2010/main" val="162254558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323528" y="2276872"/>
            <a:ext cx="8496488" cy="3168352"/>
          </a:xfrm>
        </p:spPr>
        <p:txBody>
          <a:bodyPr>
            <a:normAutofit fontScale="55000" lnSpcReduction="20000"/>
          </a:bodyPr>
          <a:lstStyle/>
          <a:p>
            <a:pPr>
              <a:lnSpc>
                <a:spcPct val="150000"/>
              </a:lnSpc>
            </a:pPr>
            <a:endParaRPr lang="tr-TR" sz="5100" dirty="0"/>
          </a:p>
          <a:p>
            <a:pPr>
              <a:lnSpc>
                <a:spcPct val="150000"/>
              </a:lnSpc>
            </a:pPr>
            <a:r>
              <a:rPr lang="tr-TR" sz="3800" dirty="0"/>
              <a:t>Hastanın yararına ve en azından, hastanın zarar görmesini en aza indiren ve hastanın özerkliğini koruyan bir davranış söz konusudur.</a:t>
            </a:r>
          </a:p>
          <a:p>
            <a:pPr marL="0" indent="0" algn="ctr">
              <a:lnSpc>
                <a:spcPct val="150000"/>
              </a:lnSpc>
              <a:buNone/>
            </a:pPr>
            <a:endParaRPr lang="tr-TR" sz="3800" dirty="0"/>
          </a:p>
          <a:p>
            <a:pPr marL="0" indent="0" algn="ctr">
              <a:lnSpc>
                <a:spcPct val="150000"/>
              </a:lnSpc>
              <a:buNone/>
            </a:pPr>
            <a:r>
              <a:rPr lang="tr-TR" sz="3800" dirty="0"/>
              <a:t>(</a:t>
            </a:r>
            <a:r>
              <a:rPr lang="tr-TR" sz="3800" dirty="0" err="1"/>
              <a:t>Morrison</a:t>
            </a:r>
            <a:r>
              <a:rPr lang="tr-TR" sz="3800" dirty="0"/>
              <a:t>, E. E. 2009)</a:t>
            </a:r>
          </a:p>
          <a:p>
            <a:pPr>
              <a:lnSpc>
                <a:spcPct val="150000"/>
              </a:lnSpc>
            </a:pPr>
            <a:endParaRPr lang="tr-TR" sz="5100" dirty="0"/>
          </a:p>
          <a:p>
            <a:pPr>
              <a:lnSpc>
                <a:spcPct val="150000"/>
              </a:lnSpc>
            </a:pPr>
            <a:endParaRPr lang="tr-TR" sz="5100" dirty="0"/>
          </a:p>
        </p:txBody>
      </p:sp>
      <p:sp>
        <p:nvSpPr>
          <p:cNvPr id="4" name="Unvan 1"/>
          <p:cNvSpPr>
            <a:spLocks noGrp="1"/>
          </p:cNvSpPr>
          <p:nvPr>
            <p:ph type="title"/>
          </p:nvPr>
        </p:nvSpPr>
        <p:spPr>
          <a:xfrm>
            <a:off x="1259632" y="620688"/>
            <a:ext cx="6378575" cy="1293813"/>
          </a:xfrm>
        </p:spPr>
        <p:txBody>
          <a:bodyPr/>
          <a:lstStyle/>
          <a:p>
            <a:pPr algn="ctr"/>
            <a:r>
              <a:rPr lang="tr-TR" b="1" dirty="0">
                <a:solidFill>
                  <a:schemeClr val="accent5">
                    <a:lumMod val="60000"/>
                    <a:lumOff val="40000"/>
                  </a:schemeClr>
                </a:solidFill>
              </a:rPr>
              <a:t>YARARLILIK</a:t>
            </a:r>
          </a:p>
        </p:txBody>
      </p:sp>
    </p:spTree>
    <p:extLst>
      <p:ext uri="{BB962C8B-B14F-4D97-AF65-F5344CB8AC3E}">
        <p14:creationId xmlns:p14="http://schemas.microsoft.com/office/powerpoint/2010/main" val="206178778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1475656" y="254053"/>
            <a:ext cx="6377940" cy="1293028"/>
          </a:xfrm>
        </p:spPr>
        <p:txBody>
          <a:bodyPr/>
          <a:lstStyle/>
          <a:p>
            <a:pPr algn="ctr"/>
            <a:r>
              <a:rPr lang="tr-TR" b="1" dirty="0">
                <a:solidFill>
                  <a:schemeClr val="accent5">
                    <a:lumMod val="60000"/>
                    <a:lumOff val="40000"/>
                  </a:schemeClr>
                </a:solidFill>
              </a:rPr>
              <a:t>ZARAR VERMEME</a:t>
            </a:r>
          </a:p>
        </p:txBody>
      </p:sp>
      <p:sp>
        <p:nvSpPr>
          <p:cNvPr id="3" name="İçerik Yer Tutucusu 2"/>
          <p:cNvSpPr>
            <a:spLocks noGrp="1"/>
          </p:cNvSpPr>
          <p:nvPr>
            <p:ph idx="1"/>
          </p:nvPr>
        </p:nvSpPr>
        <p:spPr>
          <a:xfrm>
            <a:off x="179512" y="2060848"/>
            <a:ext cx="8636637" cy="3762953"/>
          </a:xfrm>
        </p:spPr>
        <p:txBody>
          <a:bodyPr>
            <a:normAutofit/>
          </a:bodyPr>
          <a:lstStyle/>
          <a:p>
            <a:pPr algn="just">
              <a:lnSpc>
                <a:spcPct val="150000"/>
              </a:lnSpc>
            </a:pPr>
            <a:r>
              <a:rPr lang="tr-TR" sz="2800" dirty="0"/>
              <a:t>Hastaya zarar vermeme yükümlülüğüdür.</a:t>
            </a:r>
          </a:p>
          <a:p>
            <a:pPr algn="just">
              <a:lnSpc>
                <a:spcPct val="150000"/>
              </a:lnSpc>
            </a:pPr>
            <a:r>
              <a:rPr lang="tr-TR" sz="2800" dirty="0"/>
              <a:t>Eylemlerin hastaya ihmaller yoluyla zarar verilmesi, zararı önlemek için bazı eylemlerin yapılabileceği ancak yapılmadığı anlamına gelmektedir (</a:t>
            </a:r>
            <a:r>
              <a:rPr lang="tr-TR" sz="2800" dirty="0" err="1"/>
              <a:t>Conn</a:t>
            </a:r>
            <a:r>
              <a:rPr lang="tr-TR" sz="2800" dirty="0"/>
              <a:t> vd., 2005), (</a:t>
            </a:r>
            <a:r>
              <a:rPr lang="tr-TR" sz="2800" dirty="0" err="1"/>
              <a:t>Eltan</a:t>
            </a:r>
            <a:r>
              <a:rPr lang="tr-TR" sz="2800" dirty="0"/>
              <a:t>, 2013). </a:t>
            </a:r>
          </a:p>
        </p:txBody>
      </p:sp>
    </p:spTree>
    <p:extLst>
      <p:ext uri="{BB962C8B-B14F-4D97-AF65-F5344CB8AC3E}">
        <p14:creationId xmlns:p14="http://schemas.microsoft.com/office/powerpoint/2010/main" val="182593757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1475656" y="254053"/>
            <a:ext cx="6377940" cy="1293028"/>
          </a:xfrm>
        </p:spPr>
        <p:txBody>
          <a:bodyPr/>
          <a:lstStyle/>
          <a:p>
            <a:pPr algn="ctr"/>
            <a:r>
              <a:rPr lang="tr-TR" b="1" dirty="0">
                <a:solidFill>
                  <a:schemeClr val="accent5">
                    <a:lumMod val="60000"/>
                    <a:lumOff val="40000"/>
                  </a:schemeClr>
                </a:solidFill>
              </a:rPr>
              <a:t>ZARAR VERMEME</a:t>
            </a:r>
          </a:p>
        </p:txBody>
      </p:sp>
      <p:sp>
        <p:nvSpPr>
          <p:cNvPr id="3" name="İçerik Yer Tutucusu 2"/>
          <p:cNvSpPr>
            <a:spLocks noGrp="1"/>
          </p:cNvSpPr>
          <p:nvPr>
            <p:ph idx="1"/>
          </p:nvPr>
        </p:nvSpPr>
        <p:spPr>
          <a:xfrm>
            <a:off x="183834" y="1848128"/>
            <a:ext cx="8636637" cy="3762953"/>
          </a:xfrm>
        </p:spPr>
        <p:txBody>
          <a:bodyPr>
            <a:normAutofit/>
          </a:bodyPr>
          <a:lstStyle/>
          <a:p>
            <a:pPr algn="just">
              <a:lnSpc>
                <a:spcPct val="150000"/>
              </a:lnSpc>
            </a:pPr>
            <a:r>
              <a:rPr lang="tr-TR" sz="2800" dirty="0"/>
              <a:t>Zararın ne olduğu ve kime göre saptanması gerektiği de çok önemlidir.</a:t>
            </a:r>
          </a:p>
          <a:p>
            <a:pPr algn="just">
              <a:lnSpc>
                <a:spcPct val="150000"/>
              </a:lnSpc>
            </a:pPr>
            <a:r>
              <a:rPr lang="tr-TR" sz="2800" dirty="0"/>
              <a:t>Kimi zaman geri dönülemez, onarılamaz ya da yaşamı tehdit eden bir zarara engel olmak için daha az ciddi başka bir zarar kabullenilebilir.</a:t>
            </a:r>
          </a:p>
        </p:txBody>
      </p:sp>
    </p:spTree>
    <p:extLst>
      <p:ext uri="{BB962C8B-B14F-4D97-AF65-F5344CB8AC3E}">
        <p14:creationId xmlns:p14="http://schemas.microsoft.com/office/powerpoint/2010/main" val="9741263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1148453" y="490431"/>
            <a:ext cx="6377940" cy="1293028"/>
          </a:xfrm>
        </p:spPr>
        <p:txBody>
          <a:bodyPr>
            <a:normAutofit/>
          </a:bodyPr>
          <a:lstStyle/>
          <a:p>
            <a:pPr algn="ctr"/>
            <a:r>
              <a:rPr lang="tr-TR" sz="4400" b="1" dirty="0">
                <a:solidFill>
                  <a:schemeClr val="accent5">
                    <a:lumMod val="60000"/>
                    <a:lumOff val="40000"/>
                  </a:schemeClr>
                </a:solidFill>
              </a:rPr>
              <a:t>Çalışmanın amacı</a:t>
            </a:r>
          </a:p>
        </p:txBody>
      </p:sp>
      <p:sp>
        <p:nvSpPr>
          <p:cNvPr id="6" name="İçerik Yer Tutucusu 5">
            <a:extLst>
              <a:ext uri="{FF2B5EF4-FFF2-40B4-BE49-F238E27FC236}">
                <a16:creationId xmlns:a16="http://schemas.microsoft.com/office/drawing/2014/main" id="{A9E99F82-3766-3F8D-CF06-6CF017109716}"/>
              </a:ext>
            </a:extLst>
          </p:cNvPr>
          <p:cNvSpPr>
            <a:spLocks noGrp="1"/>
          </p:cNvSpPr>
          <p:nvPr>
            <p:ph idx="1"/>
          </p:nvPr>
        </p:nvSpPr>
        <p:spPr/>
        <p:txBody>
          <a:bodyPr/>
          <a:lstStyle/>
          <a:p>
            <a:pPr marL="285750" marR="0" lvl="0" indent="-285750" algn="l" defTabSz="914400" rtl="0" eaLnBrk="1" fontAlgn="auto" latinLnBrk="0" hangingPunct="1">
              <a:lnSpc>
                <a:spcPct val="150000"/>
              </a:lnSpc>
              <a:spcBef>
                <a:spcPts val="0"/>
              </a:spcBef>
              <a:spcAft>
                <a:spcPts val="0"/>
              </a:spcAft>
              <a:buClrTx/>
              <a:buSzTx/>
              <a:buFont typeface="Wingdings" panose="05000000000000000000" pitchFamily="2" charset="2"/>
              <a:buChar char="q"/>
              <a:tabLst/>
              <a:defRPr/>
            </a:pPr>
            <a:r>
              <a:rPr kumimoji="0" lang="tr-TR" sz="1800" b="0" i="0" u="none" strike="noStrike" kern="1200" cap="none" spc="0" normalizeH="0" baseline="0" noProof="0" dirty="0">
                <a:ln>
                  <a:noFill/>
                </a:ln>
                <a:solidFill>
                  <a:prstClr val="white"/>
                </a:solidFill>
                <a:effectLst/>
                <a:uLnTx/>
                <a:uFillTx/>
                <a:latin typeface="Century Gothic" panose="020B0502020202020204"/>
                <a:ea typeface="DengXian" panose="02010600030101010101" pitchFamily="2" charset="-122"/>
                <a:cs typeface="+mn-cs"/>
              </a:rPr>
              <a:t> </a:t>
            </a:r>
            <a:r>
              <a:rPr kumimoji="0" lang="tr-TR" sz="1800" b="0" i="0" u="none" strike="noStrike" kern="1200" cap="none" spc="0" normalizeH="0" baseline="0" noProof="0" dirty="0">
                <a:ln>
                  <a:noFill/>
                </a:ln>
                <a:solidFill>
                  <a:srgbClr val="00FF00"/>
                </a:solidFill>
                <a:effectLst/>
                <a:uLnTx/>
                <a:uFillTx/>
                <a:latin typeface="Century Gothic" panose="020B0502020202020204"/>
                <a:ea typeface="DengXian" panose="02010600030101010101" pitchFamily="2" charset="-122"/>
                <a:cs typeface="+mn-cs"/>
              </a:rPr>
              <a:t>Bu çalışma, sağlık etiğinin en sık kullanılan ilkeleri olan adalet, özerklik, zarar vermeme ve yararlılık ilkeleri ve bunların uygulanması hakkında bilgi vermeyi amaçlamaktadır.</a:t>
            </a:r>
            <a:endParaRPr kumimoji="0" lang="tr-TR" sz="1800" b="0" i="0" u="none" strike="noStrike" kern="1200" cap="none" spc="0" normalizeH="0" baseline="0" noProof="0" dirty="0">
              <a:ln>
                <a:noFill/>
              </a:ln>
              <a:solidFill>
                <a:srgbClr val="00FF00"/>
              </a:solidFill>
              <a:effectLst/>
              <a:uLnTx/>
              <a:uFillTx/>
              <a:latin typeface="Century Gothic" panose="020B0502020202020204"/>
              <a:ea typeface="+mn-ea"/>
              <a:cs typeface="+mn-cs"/>
            </a:endParaRPr>
          </a:p>
          <a:p>
            <a:endParaRPr lang="tr-TR" dirty="0"/>
          </a:p>
        </p:txBody>
      </p:sp>
    </p:spTree>
    <p:extLst>
      <p:ext uri="{BB962C8B-B14F-4D97-AF65-F5344CB8AC3E}">
        <p14:creationId xmlns:p14="http://schemas.microsoft.com/office/powerpoint/2010/main" val="372983394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1475656" y="254053"/>
            <a:ext cx="6377940" cy="1293028"/>
          </a:xfrm>
        </p:spPr>
        <p:txBody>
          <a:bodyPr/>
          <a:lstStyle/>
          <a:p>
            <a:pPr algn="ctr"/>
            <a:r>
              <a:rPr lang="tr-TR" b="1" dirty="0">
                <a:solidFill>
                  <a:schemeClr val="accent5">
                    <a:lumMod val="60000"/>
                    <a:lumOff val="40000"/>
                  </a:schemeClr>
                </a:solidFill>
              </a:rPr>
              <a:t>ZARAR VERMEME</a:t>
            </a:r>
          </a:p>
        </p:txBody>
      </p:sp>
      <p:sp>
        <p:nvSpPr>
          <p:cNvPr id="3" name="İçerik Yer Tutucusu 2"/>
          <p:cNvSpPr>
            <a:spLocks noGrp="1"/>
          </p:cNvSpPr>
          <p:nvPr>
            <p:ph idx="1"/>
          </p:nvPr>
        </p:nvSpPr>
        <p:spPr>
          <a:xfrm>
            <a:off x="0" y="1844824"/>
            <a:ext cx="8636637" cy="3762953"/>
          </a:xfrm>
        </p:spPr>
        <p:txBody>
          <a:bodyPr>
            <a:normAutofit fontScale="77500" lnSpcReduction="20000"/>
          </a:bodyPr>
          <a:lstStyle/>
          <a:p>
            <a:pPr algn="just">
              <a:lnSpc>
                <a:spcPct val="150000"/>
              </a:lnSpc>
            </a:pPr>
            <a:r>
              <a:rPr lang="tr-TR" sz="2800" dirty="0"/>
              <a:t>Zarar vermemenin pratik uygulaması, hekimin tüm müdahale ve tedavilerin yararlarına karşı ağırlıklarını tartması, uygun olmayan şekilde külfetli olanlardan kaçınması ve hasta için en iyi hareket tarzını seçmesidir. </a:t>
            </a:r>
          </a:p>
          <a:p>
            <a:pPr algn="just">
              <a:lnSpc>
                <a:spcPct val="150000"/>
              </a:lnSpc>
            </a:pPr>
            <a:r>
              <a:rPr lang="tr-TR" sz="2800" dirty="0"/>
              <a:t>Bu, yaşamı sürdürme tedavisinin, tıbbi olarak uygulanan beslenme ve </a:t>
            </a:r>
            <a:r>
              <a:rPr lang="tr-TR" sz="2800" dirty="0" err="1"/>
              <a:t>hidrasyonun</a:t>
            </a:r>
            <a:r>
              <a:rPr lang="tr-TR" sz="2800" dirty="0"/>
              <a:t> durdurulması ve geri çekilmesine ilişkin zorlu yaşam sonu bakım kararlarında ve ağrı ve diğer semptom kontrolünde özellikle önemlidir ve uygundur. </a:t>
            </a:r>
          </a:p>
          <a:p>
            <a:pPr algn="just">
              <a:lnSpc>
                <a:spcPct val="150000"/>
              </a:lnSpc>
            </a:pPr>
            <a:endParaRPr lang="tr-TR" sz="2800" dirty="0"/>
          </a:p>
        </p:txBody>
      </p:sp>
    </p:spTree>
    <p:extLst>
      <p:ext uri="{BB962C8B-B14F-4D97-AF65-F5344CB8AC3E}">
        <p14:creationId xmlns:p14="http://schemas.microsoft.com/office/powerpoint/2010/main" val="86004894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1475656" y="254053"/>
            <a:ext cx="6377940" cy="1293028"/>
          </a:xfrm>
        </p:spPr>
        <p:txBody>
          <a:bodyPr/>
          <a:lstStyle/>
          <a:p>
            <a:pPr algn="ctr"/>
            <a:r>
              <a:rPr lang="tr-TR" b="1" dirty="0">
                <a:solidFill>
                  <a:schemeClr val="accent5">
                    <a:lumMod val="60000"/>
                    <a:lumOff val="40000"/>
                  </a:schemeClr>
                </a:solidFill>
              </a:rPr>
              <a:t>ZARAR VERMEME</a:t>
            </a:r>
          </a:p>
        </p:txBody>
      </p:sp>
      <p:sp>
        <p:nvSpPr>
          <p:cNvPr id="3" name="İçerik Yer Tutucusu 2"/>
          <p:cNvSpPr>
            <a:spLocks noGrp="1"/>
          </p:cNvSpPr>
          <p:nvPr>
            <p:ph idx="1"/>
          </p:nvPr>
        </p:nvSpPr>
        <p:spPr>
          <a:xfrm>
            <a:off x="147827" y="1540490"/>
            <a:ext cx="8708648" cy="4064000"/>
          </a:xfrm>
        </p:spPr>
        <p:txBody>
          <a:bodyPr>
            <a:normAutofit fontScale="25000" lnSpcReduction="20000"/>
          </a:bodyPr>
          <a:lstStyle/>
          <a:p>
            <a:pPr algn="just">
              <a:lnSpc>
                <a:spcPct val="150000"/>
              </a:lnSpc>
            </a:pPr>
            <a:r>
              <a:rPr lang="tr-TR" sz="9600" dirty="0"/>
              <a:t>Sağlık yöneticileri tarafından etkili yapılmayan denetimler </a:t>
            </a:r>
          </a:p>
          <a:p>
            <a:pPr algn="just">
              <a:lnSpc>
                <a:spcPct val="150000"/>
              </a:lnSpc>
            </a:pPr>
            <a:r>
              <a:rPr lang="tr-TR" sz="9600" dirty="0"/>
              <a:t>Finansal kayıplara yol açan ve kuruluşun devam etme yeteneğini tehlikeye atan stratejik kararlardan da kaynaklanabilir Yetersiz personel </a:t>
            </a:r>
          </a:p>
          <a:p>
            <a:pPr algn="just">
              <a:lnSpc>
                <a:spcPct val="150000"/>
              </a:lnSpc>
            </a:pPr>
            <a:r>
              <a:rPr lang="tr-TR" sz="9600" dirty="0"/>
              <a:t>Bakımı yapılan veya güncel tutulan ekipman eksikliği </a:t>
            </a:r>
          </a:p>
          <a:p>
            <a:pPr marL="0" indent="0" algn="just">
              <a:lnSpc>
                <a:spcPct val="150000"/>
              </a:lnSpc>
              <a:buNone/>
            </a:pPr>
            <a:r>
              <a:rPr lang="tr-TR" sz="9600" b="1" dirty="0">
                <a:solidFill>
                  <a:srgbClr val="FFFF00"/>
                </a:solidFill>
              </a:rPr>
              <a:t> zarar oluşturabilir, olumsuz hasta sonuçlarına yol açabilir. </a:t>
            </a:r>
          </a:p>
          <a:p>
            <a:pPr marL="0" indent="0" algn="just">
              <a:lnSpc>
                <a:spcPct val="150000"/>
              </a:lnSpc>
              <a:buNone/>
            </a:pPr>
            <a:r>
              <a:rPr lang="tr-TR" sz="9600" b="1" dirty="0">
                <a:solidFill>
                  <a:srgbClr val="FFFF00"/>
                </a:solidFill>
              </a:rPr>
              <a:t>                                       </a:t>
            </a:r>
          </a:p>
          <a:p>
            <a:pPr marL="0" indent="0">
              <a:lnSpc>
                <a:spcPct val="150000"/>
              </a:lnSpc>
              <a:buNone/>
            </a:pPr>
            <a:endParaRPr lang="tr-TR" sz="9600" b="1" dirty="0">
              <a:solidFill>
                <a:srgbClr val="FFFF00"/>
              </a:solidFill>
            </a:endParaRPr>
          </a:p>
          <a:p>
            <a:pPr marL="0" indent="0">
              <a:lnSpc>
                <a:spcPct val="150000"/>
              </a:lnSpc>
              <a:buNone/>
            </a:pPr>
            <a:endParaRPr lang="tr-TR" sz="2800" b="1" dirty="0">
              <a:solidFill>
                <a:srgbClr val="FFFF00"/>
              </a:solidFill>
            </a:endParaRPr>
          </a:p>
          <a:p>
            <a:pPr marL="0" indent="0">
              <a:lnSpc>
                <a:spcPct val="150000"/>
              </a:lnSpc>
              <a:buNone/>
            </a:pPr>
            <a:r>
              <a:rPr lang="tr-TR" sz="2800" b="1" dirty="0">
                <a:solidFill>
                  <a:srgbClr val="FFFF00"/>
                </a:solidFill>
              </a:rPr>
              <a:t>                               </a:t>
            </a:r>
          </a:p>
          <a:p>
            <a:pPr marL="0" indent="0">
              <a:lnSpc>
                <a:spcPct val="150000"/>
              </a:lnSpc>
              <a:buNone/>
            </a:pPr>
            <a:endParaRPr lang="tr-TR" sz="2800" b="1" dirty="0">
              <a:solidFill>
                <a:srgbClr val="FFFF00"/>
              </a:solidFill>
            </a:endParaRPr>
          </a:p>
        </p:txBody>
      </p:sp>
      <p:sp>
        <p:nvSpPr>
          <p:cNvPr id="4" name="Dikdörtgen 3"/>
          <p:cNvSpPr/>
          <p:nvPr/>
        </p:nvSpPr>
        <p:spPr>
          <a:xfrm>
            <a:off x="3508129" y="5912128"/>
            <a:ext cx="1988045" cy="369332"/>
          </a:xfrm>
          <a:prstGeom prst="rect">
            <a:avLst/>
          </a:prstGeom>
        </p:spPr>
        <p:txBody>
          <a:bodyPr wrap="none">
            <a:spAutoFit/>
          </a:bodyPr>
          <a:lstStyle/>
          <a:p>
            <a:r>
              <a:rPr lang="tr-TR" dirty="0"/>
              <a:t>(</a:t>
            </a:r>
            <a:r>
              <a:rPr lang="tr-TR" dirty="0" err="1"/>
              <a:t>Morrison</a:t>
            </a:r>
            <a:r>
              <a:rPr lang="tr-TR" dirty="0"/>
              <a:t>, 2009).</a:t>
            </a:r>
          </a:p>
        </p:txBody>
      </p:sp>
    </p:spTree>
    <p:extLst>
      <p:ext uri="{BB962C8B-B14F-4D97-AF65-F5344CB8AC3E}">
        <p14:creationId xmlns:p14="http://schemas.microsoft.com/office/powerpoint/2010/main" val="234071675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1475656" y="254053"/>
            <a:ext cx="6377940" cy="1293028"/>
          </a:xfrm>
        </p:spPr>
        <p:txBody>
          <a:bodyPr/>
          <a:lstStyle/>
          <a:p>
            <a:pPr algn="ctr"/>
            <a:r>
              <a:rPr lang="tr-TR" b="1" dirty="0">
                <a:solidFill>
                  <a:schemeClr val="accent5">
                    <a:lumMod val="60000"/>
                    <a:lumOff val="40000"/>
                  </a:schemeClr>
                </a:solidFill>
              </a:rPr>
              <a:t>ZARAR VERMEME</a:t>
            </a:r>
          </a:p>
        </p:txBody>
      </p:sp>
      <p:sp>
        <p:nvSpPr>
          <p:cNvPr id="3" name="İçerik Yer Tutucusu 2"/>
          <p:cNvSpPr>
            <a:spLocks noGrp="1"/>
          </p:cNvSpPr>
          <p:nvPr>
            <p:ph idx="1"/>
          </p:nvPr>
        </p:nvSpPr>
        <p:spPr>
          <a:xfrm>
            <a:off x="1841353" y="1268760"/>
            <a:ext cx="5976664" cy="1724888"/>
          </a:xfrm>
        </p:spPr>
        <p:txBody>
          <a:bodyPr>
            <a:normAutofit/>
          </a:bodyPr>
          <a:lstStyle/>
          <a:p>
            <a:pPr marL="0" indent="0">
              <a:lnSpc>
                <a:spcPct val="150000"/>
              </a:lnSpc>
              <a:buNone/>
            </a:pPr>
            <a:r>
              <a:rPr lang="tr-TR" b="1" dirty="0">
                <a:solidFill>
                  <a:srgbClr val="FFFF00"/>
                </a:solidFill>
              </a:rPr>
              <a:t>Birkaç ahlaki kuralı desteklemektedir. </a:t>
            </a:r>
          </a:p>
        </p:txBody>
      </p:sp>
      <p:graphicFrame>
        <p:nvGraphicFramePr>
          <p:cNvPr id="16" name="Diyagram 15"/>
          <p:cNvGraphicFramePr/>
          <p:nvPr>
            <p:extLst>
              <p:ext uri="{D42A27DB-BD31-4B8C-83A1-F6EECF244321}">
                <p14:modId xmlns:p14="http://schemas.microsoft.com/office/powerpoint/2010/main" val="2507111441"/>
              </p:ext>
            </p:extLst>
          </p:nvPr>
        </p:nvGraphicFramePr>
        <p:xfrm>
          <a:off x="1616626" y="2276872"/>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1717755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179512" y="2194560"/>
            <a:ext cx="8784976" cy="4069080"/>
          </a:xfrm>
        </p:spPr>
        <p:txBody>
          <a:bodyPr>
            <a:normAutofit/>
          </a:bodyPr>
          <a:lstStyle/>
          <a:p>
            <a:pPr marL="0" indent="0">
              <a:lnSpc>
                <a:spcPct val="150000"/>
              </a:lnSpc>
              <a:buNone/>
            </a:pPr>
            <a:r>
              <a:rPr lang="tr-TR" sz="2800" dirty="0">
                <a:solidFill>
                  <a:srgbClr val="FF0000"/>
                </a:solidFill>
              </a:rPr>
              <a:t>Hipokrat etik öğretisinin temel anlayışına göre, </a:t>
            </a:r>
            <a:endParaRPr lang="tr-TR" sz="2800" dirty="0">
              <a:solidFill>
                <a:srgbClr val="FFFF00"/>
              </a:solidFill>
            </a:endParaRPr>
          </a:p>
          <a:p>
            <a:pPr marL="0" indent="0" algn="ctr">
              <a:lnSpc>
                <a:spcPct val="150000"/>
              </a:lnSpc>
              <a:buNone/>
            </a:pPr>
            <a:endParaRPr lang="tr-TR" sz="2800" dirty="0">
              <a:solidFill>
                <a:srgbClr val="FFFF00"/>
              </a:solidFill>
            </a:endParaRPr>
          </a:p>
          <a:p>
            <a:pPr marL="0" indent="0" algn="ctr">
              <a:lnSpc>
                <a:spcPct val="150000"/>
              </a:lnSpc>
              <a:buNone/>
            </a:pPr>
            <a:r>
              <a:rPr lang="tr-TR" sz="2800" dirty="0">
                <a:solidFill>
                  <a:srgbClr val="FFFF00"/>
                </a:solidFill>
              </a:rPr>
              <a:t>‘</a:t>
            </a:r>
            <a:r>
              <a:rPr lang="tr-TR" sz="2800" b="1" dirty="0">
                <a:solidFill>
                  <a:srgbClr val="FFFF00"/>
                </a:solidFill>
              </a:rPr>
              <a:t>’Önce zarar verme, yalnızca fayda sağla‘’ </a:t>
            </a:r>
          </a:p>
          <a:p>
            <a:pPr marL="0" indent="0" algn="ctr">
              <a:lnSpc>
                <a:spcPct val="150000"/>
              </a:lnSpc>
              <a:buNone/>
            </a:pPr>
            <a:r>
              <a:rPr lang="tr-TR" sz="2800" dirty="0"/>
              <a:t>zarar vermemek anlamına gelir.</a:t>
            </a:r>
          </a:p>
        </p:txBody>
      </p:sp>
      <p:sp>
        <p:nvSpPr>
          <p:cNvPr id="4" name="Unvan 1"/>
          <p:cNvSpPr>
            <a:spLocks noGrp="1"/>
          </p:cNvSpPr>
          <p:nvPr>
            <p:ph type="title"/>
          </p:nvPr>
        </p:nvSpPr>
        <p:spPr>
          <a:xfrm>
            <a:off x="1383030" y="692696"/>
            <a:ext cx="6377940" cy="1293028"/>
          </a:xfrm>
        </p:spPr>
        <p:txBody>
          <a:bodyPr/>
          <a:lstStyle/>
          <a:p>
            <a:pPr algn="ctr"/>
            <a:r>
              <a:rPr lang="tr-TR" b="1" dirty="0">
                <a:solidFill>
                  <a:schemeClr val="accent5">
                    <a:lumMod val="60000"/>
                    <a:lumOff val="40000"/>
                  </a:schemeClr>
                </a:solidFill>
              </a:rPr>
              <a:t>ZARAR VERMEME</a:t>
            </a:r>
          </a:p>
        </p:txBody>
      </p:sp>
    </p:spTree>
    <p:extLst>
      <p:ext uri="{BB962C8B-B14F-4D97-AF65-F5344CB8AC3E}">
        <p14:creationId xmlns:p14="http://schemas.microsoft.com/office/powerpoint/2010/main" val="165886099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1211610" y="551796"/>
            <a:ext cx="6377940" cy="1293028"/>
          </a:xfrm>
        </p:spPr>
        <p:txBody>
          <a:bodyPr/>
          <a:lstStyle/>
          <a:p>
            <a:pPr algn="ctr"/>
            <a:r>
              <a:rPr lang="tr-TR" b="1" dirty="0">
                <a:solidFill>
                  <a:schemeClr val="accent5">
                    <a:lumMod val="60000"/>
                    <a:lumOff val="40000"/>
                  </a:schemeClr>
                </a:solidFill>
              </a:rPr>
              <a:t>Özerklik</a:t>
            </a:r>
            <a:r>
              <a:rPr lang="tr-TR" dirty="0"/>
              <a:t> </a:t>
            </a:r>
          </a:p>
        </p:txBody>
      </p:sp>
      <p:sp>
        <p:nvSpPr>
          <p:cNvPr id="3" name="İçerik Yer Tutucusu 2"/>
          <p:cNvSpPr>
            <a:spLocks noGrp="1"/>
          </p:cNvSpPr>
          <p:nvPr>
            <p:ph idx="1"/>
          </p:nvPr>
        </p:nvSpPr>
        <p:spPr>
          <a:xfrm>
            <a:off x="179512" y="2276872"/>
            <a:ext cx="8712968" cy="4069080"/>
          </a:xfrm>
        </p:spPr>
        <p:txBody>
          <a:bodyPr>
            <a:normAutofit/>
          </a:bodyPr>
          <a:lstStyle/>
          <a:p>
            <a:pPr marL="0" indent="0" algn="just">
              <a:lnSpc>
                <a:spcPct val="150000"/>
              </a:lnSpc>
              <a:buNone/>
            </a:pPr>
            <a:r>
              <a:rPr lang="tr-TR" sz="2400" dirty="0"/>
              <a:t>Filozoflar </a:t>
            </a:r>
            <a:r>
              <a:rPr lang="tr-TR" sz="2400" dirty="0" err="1"/>
              <a:t>Immanuel</a:t>
            </a:r>
            <a:r>
              <a:rPr lang="tr-TR" sz="2400" dirty="0"/>
              <a:t> Kant (1724-1804) ve John </a:t>
            </a:r>
            <a:r>
              <a:rPr lang="tr-TR" sz="2400" dirty="0" err="1"/>
              <a:t>Stuart</a:t>
            </a:r>
            <a:r>
              <a:rPr lang="tr-TR" sz="2400" dirty="0"/>
              <a:t> </a:t>
            </a:r>
            <a:r>
              <a:rPr lang="tr-TR" sz="2400" dirty="0" err="1"/>
              <a:t>Mill</a:t>
            </a:r>
            <a:r>
              <a:rPr lang="tr-TR" sz="2400" dirty="0"/>
              <a:t> (1806-1873) tarafından yorumlandığı  ve etik bir ilke olarak kabul edildiği şekliyle özerkliğin felsefi temeli ;</a:t>
            </a:r>
          </a:p>
          <a:p>
            <a:pPr algn="just">
              <a:lnSpc>
                <a:spcPct val="150000"/>
              </a:lnSpc>
            </a:pPr>
            <a:r>
              <a:rPr lang="tr-TR" sz="2400" dirty="0"/>
              <a:t>   Kişilerin içsel ve koşulsuz değerleri vardır her birinin kendi kaderini tayin etme kapasitesini kullanmasına izin verilmelidir .</a:t>
            </a:r>
          </a:p>
        </p:txBody>
      </p:sp>
    </p:spTree>
    <p:extLst>
      <p:ext uri="{BB962C8B-B14F-4D97-AF65-F5344CB8AC3E}">
        <p14:creationId xmlns:p14="http://schemas.microsoft.com/office/powerpoint/2010/main" val="96222317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İçerik Yer Tutucusu 4"/>
          <p:cNvGraphicFramePr>
            <a:graphicFrameLocks noGrp="1"/>
          </p:cNvGraphicFramePr>
          <p:nvPr>
            <p:ph idx="1"/>
            <p:extLst>
              <p:ext uri="{D42A27DB-BD31-4B8C-83A1-F6EECF244321}">
                <p14:modId xmlns:p14="http://schemas.microsoft.com/office/powerpoint/2010/main" val="2383959112"/>
              </p:ext>
            </p:extLst>
          </p:nvPr>
        </p:nvGraphicFramePr>
        <p:xfrm>
          <a:off x="215516" y="2276872"/>
          <a:ext cx="8712968" cy="4069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Unvan 1"/>
          <p:cNvSpPr>
            <a:spLocks noGrp="1"/>
          </p:cNvSpPr>
          <p:nvPr>
            <p:ph type="title"/>
          </p:nvPr>
        </p:nvSpPr>
        <p:spPr>
          <a:xfrm>
            <a:off x="1383030" y="692696"/>
            <a:ext cx="6377940" cy="1293028"/>
          </a:xfrm>
        </p:spPr>
        <p:txBody>
          <a:bodyPr/>
          <a:lstStyle/>
          <a:p>
            <a:pPr algn="ctr"/>
            <a:r>
              <a:rPr lang="tr-TR" b="1" dirty="0">
                <a:solidFill>
                  <a:schemeClr val="accent5">
                    <a:lumMod val="60000"/>
                    <a:lumOff val="40000"/>
                  </a:schemeClr>
                </a:solidFill>
              </a:rPr>
              <a:t>Özerklik</a:t>
            </a:r>
            <a:r>
              <a:rPr lang="tr-TR" dirty="0"/>
              <a:t> </a:t>
            </a:r>
          </a:p>
        </p:txBody>
      </p:sp>
    </p:spTree>
    <p:extLst>
      <p:ext uri="{BB962C8B-B14F-4D97-AF65-F5344CB8AC3E}">
        <p14:creationId xmlns:p14="http://schemas.microsoft.com/office/powerpoint/2010/main" val="124921941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251520" y="2057401"/>
            <a:ext cx="8640960" cy="4069080"/>
          </a:xfrm>
        </p:spPr>
        <p:txBody>
          <a:bodyPr>
            <a:noAutofit/>
          </a:bodyPr>
          <a:lstStyle/>
          <a:p>
            <a:pPr algn="just">
              <a:lnSpc>
                <a:spcPct val="150000"/>
              </a:lnSpc>
            </a:pPr>
            <a:r>
              <a:rPr lang="tr-TR" sz="2400" dirty="0"/>
              <a:t>Hastalar kendileri için karar verme yetkinliğine sahip mi?</a:t>
            </a:r>
          </a:p>
          <a:p>
            <a:pPr algn="just">
              <a:lnSpc>
                <a:spcPct val="150000"/>
              </a:lnSpc>
            </a:pPr>
            <a:r>
              <a:rPr lang="tr-TR" sz="2400" dirty="0"/>
              <a:t>Hastalar karar verirken baskıdan muaf mı?</a:t>
            </a:r>
          </a:p>
          <a:p>
            <a:pPr marL="0" indent="0" algn="just">
              <a:lnSpc>
                <a:spcPct val="150000"/>
              </a:lnSpc>
              <a:buNone/>
            </a:pPr>
            <a:endParaRPr lang="tr-TR" sz="2400" dirty="0"/>
          </a:p>
          <a:p>
            <a:pPr marL="0" indent="0" algn="just">
              <a:lnSpc>
                <a:spcPct val="150000"/>
              </a:lnSpc>
              <a:buNone/>
            </a:pPr>
            <a:r>
              <a:rPr lang="tr-TR" sz="2400" dirty="0"/>
              <a:t>Bu sorular, özerkliğin seçme özgürlüğü anlamına gelir. Yetkin bir kişinin aynı zamanda baskıdan uzak olması gerekir (</a:t>
            </a:r>
            <a:r>
              <a:rPr lang="tr-TR" sz="2400" dirty="0" err="1"/>
              <a:t>Summers</a:t>
            </a:r>
            <a:r>
              <a:rPr lang="tr-TR" sz="2400" dirty="0"/>
              <a:t>, &amp; </a:t>
            </a:r>
            <a:r>
              <a:rPr lang="tr-TR" sz="2400" dirty="0" err="1"/>
              <a:t>Morrison</a:t>
            </a:r>
            <a:r>
              <a:rPr lang="tr-TR" sz="2400" dirty="0"/>
              <a:t>, 2009:44).</a:t>
            </a:r>
          </a:p>
        </p:txBody>
      </p:sp>
      <p:sp>
        <p:nvSpPr>
          <p:cNvPr id="4" name="Unvan 1"/>
          <p:cNvSpPr>
            <a:spLocks noGrp="1"/>
          </p:cNvSpPr>
          <p:nvPr>
            <p:ph type="title"/>
          </p:nvPr>
        </p:nvSpPr>
        <p:spPr>
          <a:xfrm>
            <a:off x="1211610" y="404664"/>
            <a:ext cx="6377940" cy="1293028"/>
          </a:xfrm>
        </p:spPr>
        <p:txBody>
          <a:bodyPr/>
          <a:lstStyle/>
          <a:p>
            <a:pPr algn="ctr"/>
            <a:r>
              <a:rPr lang="tr-TR" b="1" dirty="0">
                <a:solidFill>
                  <a:schemeClr val="accent5">
                    <a:lumMod val="60000"/>
                    <a:lumOff val="40000"/>
                  </a:schemeClr>
                </a:solidFill>
              </a:rPr>
              <a:t>Özerklik</a:t>
            </a:r>
            <a:r>
              <a:rPr lang="tr-TR" dirty="0"/>
              <a:t> </a:t>
            </a:r>
          </a:p>
        </p:txBody>
      </p:sp>
    </p:spTree>
    <p:extLst>
      <p:ext uri="{BB962C8B-B14F-4D97-AF65-F5344CB8AC3E}">
        <p14:creationId xmlns:p14="http://schemas.microsoft.com/office/powerpoint/2010/main" val="408726309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1211610" y="551796"/>
            <a:ext cx="6377940" cy="1293028"/>
          </a:xfrm>
        </p:spPr>
        <p:txBody>
          <a:bodyPr/>
          <a:lstStyle/>
          <a:p>
            <a:pPr algn="ctr"/>
            <a:r>
              <a:rPr lang="tr-TR" b="1" dirty="0">
                <a:solidFill>
                  <a:schemeClr val="accent5">
                    <a:lumMod val="60000"/>
                    <a:lumOff val="40000"/>
                  </a:schemeClr>
                </a:solidFill>
              </a:rPr>
              <a:t>Özerklik</a:t>
            </a:r>
            <a:r>
              <a:rPr lang="tr-TR" dirty="0"/>
              <a:t> </a:t>
            </a:r>
          </a:p>
        </p:txBody>
      </p:sp>
      <p:sp>
        <p:nvSpPr>
          <p:cNvPr id="3" name="İçerik Yer Tutucusu 2"/>
          <p:cNvSpPr>
            <a:spLocks noGrp="1"/>
          </p:cNvSpPr>
          <p:nvPr>
            <p:ph idx="1"/>
          </p:nvPr>
        </p:nvSpPr>
        <p:spPr>
          <a:xfrm>
            <a:off x="80100" y="2132856"/>
            <a:ext cx="8640960" cy="4069080"/>
          </a:xfrm>
        </p:spPr>
        <p:txBody>
          <a:bodyPr>
            <a:normAutofit/>
          </a:bodyPr>
          <a:lstStyle/>
          <a:p>
            <a:pPr marL="0" indent="0" algn="just">
              <a:lnSpc>
                <a:spcPct val="150000"/>
              </a:lnSpc>
              <a:buNone/>
            </a:pPr>
            <a:r>
              <a:rPr lang="tr-TR" sz="2400" dirty="0"/>
              <a:t>Özerklik ilkesi, özerk hareket etme kapasitesinden (yetkinliğinden) yoksun kişileri kapsamaz;</a:t>
            </a:r>
          </a:p>
          <a:p>
            <a:pPr algn="just">
              <a:lnSpc>
                <a:spcPct val="150000"/>
              </a:lnSpc>
            </a:pPr>
            <a:r>
              <a:rPr lang="tr-TR" sz="2400" dirty="0"/>
              <a:t>     Bebekleri ve çocukları ve gelişimsel, zihinsel veya fiziksel bozukluklardan kaynaklanan yetersizlikleri içerir.</a:t>
            </a:r>
          </a:p>
        </p:txBody>
      </p:sp>
    </p:spTree>
    <p:extLst>
      <p:ext uri="{BB962C8B-B14F-4D97-AF65-F5344CB8AC3E}">
        <p14:creationId xmlns:p14="http://schemas.microsoft.com/office/powerpoint/2010/main" val="189858674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1400237" y="3356992"/>
            <a:ext cx="7274544" cy="1728192"/>
          </a:xfrm>
        </p:spPr>
        <p:txBody>
          <a:bodyPr>
            <a:normAutofit/>
          </a:bodyPr>
          <a:lstStyle/>
          <a:p>
            <a:pPr>
              <a:lnSpc>
                <a:spcPct val="150000"/>
              </a:lnSpc>
              <a:buFont typeface="Wingdings" panose="05000000000000000000" pitchFamily="2" charset="2"/>
              <a:buChar char="Ø"/>
            </a:pPr>
            <a:r>
              <a:rPr lang="tr-TR" sz="2400" dirty="0"/>
              <a:t>  Sağlık alanların özerkliği</a:t>
            </a:r>
          </a:p>
          <a:p>
            <a:pPr>
              <a:lnSpc>
                <a:spcPct val="150000"/>
              </a:lnSpc>
              <a:buFont typeface="Wingdings" panose="05000000000000000000" pitchFamily="2" charset="2"/>
              <a:buChar char="Ø"/>
            </a:pPr>
            <a:r>
              <a:rPr lang="tr-TR" sz="2400" dirty="0"/>
              <a:t>  Sağlık hizmeti verenlerin özerkliği </a:t>
            </a:r>
          </a:p>
        </p:txBody>
      </p:sp>
      <p:sp>
        <p:nvSpPr>
          <p:cNvPr id="4" name="Unvan 1"/>
          <p:cNvSpPr>
            <a:spLocks noGrp="1"/>
          </p:cNvSpPr>
          <p:nvPr>
            <p:ph type="title"/>
          </p:nvPr>
        </p:nvSpPr>
        <p:spPr>
          <a:xfrm>
            <a:off x="1383030" y="764704"/>
            <a:ext cx="6377940" cy="1293028"/>
          </a:xfrm>
        </p:spPr>
        <p:txBody>
          <a:bodyPr/>
          <a:lstStyle/>
          <a:p>
            <a:pPr algn="ctr"/>
            <a:r>
              <a:rPr lang="tr-TR" b="1" dirty="0">
                <a:solidFill>
                  <a:schemeClr val="accent5">
                    <a:lumMod val="60000"/>
                    <a:lumOff val="40000"/>
                  </a:schemeClr>
                </a:solidFill>
              </a:rPr>
              <a:t>Özerklik</a:t>
            </a:r>
            <a:r>
              <a:rPr lang="tr-TR" dirty="0"/>
              <a:t> </a:t>
            </a:r>
          </a:p>
        </p:txBody>
      </p:sp>
      <p:sp>
        <p:nvSpPr>
          <p:cNvPr id="5" name="Dikdörtgen 4"/>
          <p:cNvSpPr/>
          <p:nvPr/>
        </p:nvSpPr>
        <p:spPr>
          <a:xfrm>
            <a:off x="179512" y="2149263"/>
            <a:ext cx="8066632" cy="954107"/>
          </a:xfrm>
          <a:prstGeom prst="rect">
            <a:avLst/>
          </a:prstGeom>
        </p:spPr>
        <p:txBody>
          <a:bodyPr wrap="none">
            <a:spAutoFit/>
          </a:bodyPr>
          <a:lstStyle/>
          <a:p>
            <a:r>
              <a:rPr lang="tr-TR" sz="2400" b="1" dirty="0">
                <a:solidFill>
                  <a:srgbClr val="00B050"/>
                </a:solidFill>
              </a:rPr>
              <a:t>Sağlık alanında özerklik iki açıdan değerlendirilebilir</a:t>
            </a:r>
            <a:r>
              <a:rPr lang="tr-TR" sz="2800" b="1" dirty="0">
                <a:solidFill>
                  <a:srgbClr val="00B050"/>
                </a:solidFill>
              </a:rPr>
              <a:t>.</a:t>
            </a:r>
          </a:p>
          <a:p>
            <a:endParaRPr lang="tr-TR" sz="2800" b="1" dirty="0">
              <a:solidFill>
                <a:srgbClr val="00B050"/>
              </a:solidFill>
            </a:endParaRPr>
          </a:p>
        </p:txBody>
      </p:sp>
    </p:spTree>
    <p:extLst>
      <p:ext uri="{BB962C8B-B14F-4D97-AF65-F5344CB8AC3E}">
        <p14:creationId xmlns:p14="http://schemas.microsoft.com/office/powerpoint/2010/main" val="386164094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179512" y="1812366"/>
            <a:ext cx="8772034" cy="4752528"/>
          </a:xfrm>
        </p:spPr>
        <p:txBody>
          <a:bodyPr>
            <a:noAutofit/>
          </a:bodyPr>
          <a:lstStyle/>
          <a:p>
            <a:pPr algn="just">
              <a:lnSpc>
                <a:spcPct val="150000"/>
              </a:lnSpc>
            </a:pPr>
            <a:r>
              <a:rPr lang="tr-TR" sz="2400" dirty="0">
                <a:solidFill>
                  <a:srgbClr val="FF0000"/>
                </a:solidFill>
              </a:rPr>
              <a:t>Hizmeti alanlar (hasta bireyler)</a:t>
            </a:r>
            <a:r>
              <a:rPr lang="tr-TR" sz="2400" dirty="0"/>
              <a:t> açısından özerklik, bireyin kendi değerleri, yargıları, inançları ve tercihleri doğrultusunda, bedenini ve sağlığını etkileyecek tıbbi uygulamalar konusunda karar vermesidir.</a:t>
            </a:r>
          </a:p>
          <a:p>
            <a:pPr algn="just">
              <a:lnSpc>
                <a:spcPct val="150000"/>
              </a:lnSpc>
            </a:pPr>
            <a:r>
              <a:rPr lang="tr-TR" sz="2400" dirty="0">
                <a:solidFill>
                  <a:srgbClr val="FFFF00"/>
                </a:solidFill>
              </a:rPr>
              <a:t>Hizmeti verenler </a:t>
            </a:r>
            <a:r>
              <a:rPr lang="tr-TR" sz="2400" dirty="0"/>
              <a:t>açısından özerklik , bütün sağlık çalışanlarının mesleki sorumluluklarının farkında olmaları, görev yüklerini bilmeleri ve kendi meslekleri açısından yapacaklarına karar vermeleridir.</a:t>
            </a:r>
          </a:p>
        </p:txBody>
      </p:sp>
      <p:sp>
        <p:nvSpPr>
          <p:cNvPr id="4" name="Unvan 1"/>
          <p:cNvSpPr>
            <a:spLocks noGrp="1"/>
          </p:cNvSpPr>
          <p:nvPr>
            <p:ph type="title"/>
          </p:nvPr>
        </p:nvSpPr>
        <p:spPr>
          <a:xfrm>
            <a:off x="1259632" y="479788"/>
            <a:ext cx="6377940" cy="1293028"/>
          </a:xfrm>
        </p:spPr>
        <p:txBody>
          <a:bodyPr/>
          <a:lstStyle/>
          <a:p>
            <a:pPr algn="ctr"/>
            <a:r>
              <a:rPr lang="tr-TR" b="1" dirty="0">
                <a:solidFill>
                  <a:schemeClr val="accent5">
                    <a:lumMod val="60000"/>
                    <a:lumOff val="40000"/>
                  </a:schemeClr>
                </a:solidFill>
              </a:rPr>
              <a:t>Özerklik</a:t>
            </a:r>
            <a:r>
              <a:rPr lang="tr-TR" dirty="0"/>
              <a:t> </a:t>
            </a:r>
          </a:p>
        </p:txBody>
      </p:sp>
    </p:spTree>
    <p:extLst>
      <p:ext uri="{BB962C8B-B14F-4D97-AF65-F5344CB8AC3E}">
        <p14:creationId xmlns:p14="http://schemas.microsoft.com/office/powerpoint/2010/main" val="30435490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1187624" y="548680"/>
            <a:ext cx="6377940" cy="1293028"/>
          </a:xfrm>
        </p:spPr>
        <p:txBody>
          <a:bodyPr/>
          <a:lstStyle/>
          <a:p>
            <a:pPr algn="ctr"/>
            <a:r>
              <a:rPr lang="tr-TR" dirty="0"/>
              <a:t>Çalışmanın önemi</a:t>
            </a:r>
          </a:p>
        </p:txBody>
      </p:sp>
      <p:sp>
        <p:nvSpPr>
          <p:cNvPr id="3" name="İçerik Yer Tutucusu 2"/>
          <p:cNvSpPr>
            <a:spLocks noGrp="1"/>
          </p:cNvSpPr>
          <p:nvPr>
            <p:ph idx="1"/>
          </p:nvPr>
        </p:nvSpPr>
        <p:spPr>
          <a:xfrm>
            <a:off x="594360" y="2194560"/>
            <a:ext cx="8082096" cy="4069080"/>
          </a:xfrm>
        </p:spPr>
        <p:txBody>
          <a:bodyPr>
            <a:normAutofit fontScale="85000" lnSpcReduction="20000"/>
          </a:bodyPr>
          <a:lstStyle/>
          <a:p>
            <a:pPr algn="just">
              <a:lnSpc>
                <a:spcPct val="150000"/>
              </a:lnSpc>
            </a:pPr>
            <a:r>
              <a:rPr lang="tr-TR" sz="2800" dirty="0"/>
              <a:t>Sağlık alanında çalışan sağlık personelinin tıbbi  etik kurallarına sahip olması vazgeçilmez bir gerekliliktir. Bu kurallar meslek grubu içinde belli bir disiplin ortamı yaratır.</a:t>
            </a:r>
          </a:p>
          <a:p>
            <a:pPr marL="228600" marR="0" lvl="0" indent="-228600" algn="just" defTabSz="914400" rtl="0" eaLnBrk="1" fontAlgn="auto" latinLnBrk="0" hangingPunct="1">
              <a:lnSpc>
                <a:spcPct val="150000"/>
              </a:lnSpc>
              <a:spcBef>
                <a:spcPts val="1000"/>
              </a:spcBef>
              <a:spcAft>
                <a:spcPts val="0"/>
              </a:spcAft>
              <a:buClrTx/>
              <a:buSzTx/>
              <a:buFont typeface="Arial" panose="020B0604020202020204" pitchFamily="34" charset="0"/>
              <a:buChar char="•"/>
              <a:tabLst/>
              <a:defRPr/>
            </a:pPr>
            <a:r>
              <a:rPr kumimoji="0" lang="tr-TR" sz="2800" b="0" i="0" u="none" strike="noStrike" kern="1200" cap="none" spc="0" normalizeH="0" baseline="0" noProof="0" dirty="0">
                <a:ln>
                  <a:noFill/>
                </a:ln>
                <a:solidFill>
                  <a:prstClr val="white"/>
                </a:solidFill>
                <a:effectLst/>
                <a:uLnTx/>
                <a:uFillTx/>
                <a:ea typeface="+mn-ea"/>
                <a:cs typeface="Times New Roman" panose="02020603050405020304" pitchFamily="18" charset="0"/>
              </a:rPr>
              <a:t>Sağlıkta etik, tıbbi ilişkiler çerçevesinde sağlık profesyonellerinin </a:t>
            </a:r>
            <a:r>
              <a:rPr kumimoji="0" lang="tr-TR" sz="2800" b="0" i="0" u="none" strike="noStrike" kern="1200" cap="none" spc="0" normalizeH="0" baseline="0" noProof="0" dirty="0">
                <a:ln>
                  <a:noFill/>
                </a:ln>
                <a:solidFill>
                  <a:srgbClr val="00FF00"/>
                </a:solidFill>
                <a:effectLst/>
                <a:uLnTx/>
                <a:uFillTx/>
                <a:ea typeface="+mn-ea"/>
                <a:cs typeface="Times New Roman" panose="02020603050405020304" pitchFamily="18" charset="0"/>
              </a:rPr>
              <a:t>hem soyut düşünme akıl yürütme hem de konulmuş kurallara akıl yürütme ve uyma etkinliklerini kapsaması açısından önemlidir.</a:t>
            </a:r>
          </a:p>
          <a:p>
            <a:pPr algn="just">
              <a:lnSpc>
                <a:spcPct val="150000"/>
              </a:lnSpc>
            </a:pPr>
            <a:endParaRPr lang="tr-TR" sz="2400" dirty="0"/>
          </a:p>
          <a:p>
            <a:pPr>
              <a:lnSpc>
                <a:spcPct val="150000"/>
              </a:lnSpc>
            </a:pPr>
            <a:endParaRPr lang="tr-TR" sz="2800" dirty="0"/>
          </a:p>
        </p:txBody>
      </p:sp>
    </p:spTree>
    <p:extLst>
      <p:ext uri="{BB962C8B-B14F-4D97-AF65-F5344CB8AC3E}">
        <p14:creationId xmlns:p14="http://schemas.microsoft.com/office/powerpoint/2010/main" val="84169448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251520" y="2348880"/>
            <a:ext cx="7955280" cy="1738496"/>
          </a:xfrm>
        </p:spPr>
        <p:txBody>
          <a:bodyPr>
            <a:normAutofit/>
          </a:bodyPr>
          <a:lstStyle/>
          <a:p>
            <a:pPr marL="0" indent="0">
              <a:buNone/>
            </a:pPr>
            <a:r>
              <a:rPr lang="tr-TR" sz="2800" b="1" dirty="0">
                <a:solidFill>
                  <a:srgbClr val="00B050"/>
                </a:solidFill>
              </a:rPr>
              <a:t>Özerkliğe saygı, </a:t>
            </a:r>
          </a:p>
        </p:txBody>
      </p:sp>
      <p:sp>
        <p:nvSpPr>
          <p:cNvPr id="4" name="İçerik Yer Tutucusu 2"/>
          <p:cNvSpPr txBox="1">
            <a:spLocks/>
          </p:cNvSpPr>
          <p:nvPr/>
        </p:nvSpPr>
        <p:spPr>
          <a:xfrm>
            <a:off x="1112198" y="3063808"/>
            <a:ext cx="7708274" cy="257540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algn="just">
              <a:lnSpc>
                <a:spcPct val="150000"/>
              </a:lnSpc>
            </a:pPr>
            <a:r>
              <a:rPr lang="tr-TR" sz="2400" dirty="0">
                <a:solidFill>
                  <a:prstClr val="white"/>
                </a:solidFill>
              </a:rPr>
              <a:t>Hastalara durumları hakkında gerçeğin söylenmesini ve bilinçli kararlar verebilmeleri için tedavinin riskleri ve yararları hakkında bilgilendirilmelerini gerektirir. </a:t>
            </a:r>
          </a:p>
        </p:txBody>
      </p:sp>
      <p:sp>
        <p:nvSpPr>
          <p:cNvPr id="5" name="Unvan 1"/>
          <p:cNvSpPr>
            <a:spLocks noGrp="1"/>
          </p:cNvSpPr>
          <p:nvPr>
            <p:ph type="title"/>
          </p:nvPr>
        </p:nvSpPr>
        <p:spPr>
          <a:xfrm>
            <a:off x="1112198" y="698388"/>
            <a:ext cx="6377940" cy="1293028"/>
          </a:xfrm>
        </p:spPr>
        <p:txBody>
          <a:bodyPr/>
          <a:lstStyle/>
          <a:p>
            <a:pPr algn="ctr"/>
            <a:r>
              <a:rPr lang="tr-TR" b="1" dirty="0">
                <a:solidFill>
                  <a:schemeClr val="accent5">
                    <a:lumMod val="60000"/>
                    <a:lumOff val="40000"/>
                  </a:schemeClr>
                </a:solidFill>
              </a:rPr>
              <a:t>Özerklik</a:t>
            </a:r>
            <a:r>
              <a:rPr lang="tr-TR" dirty="0"/>
              <a:t> </a:t>
            </a:r>
          </a:p>
        </p:txBody>
      </p:sp>
    </p:spTree>
    <p:extLst>
      <p:ext uri="{BB962C8B-B14F-4D97-AF65-F5344CB8AC3E}">
        <p14:creationId xmlns:p14="http://schemas.microsoft.com/office/powerpoint/2010/main" val="82154673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0" y="1553676"/>
            <a:ext cx="8892480" cy="4069080"/>
          </a:xfrm>
        </p:spPr>
        <p:txBody>
          <a:bodyPr>
            <a:noAutofit/>
          </a:bodyPr>
          <a:lstStyle/>
          <a:p>
            <a:pPr algn="just">
              <a:lnSpc>
                <a:spcPct val="150000"/>
              </a:lnSpc>
            </a:pPr>
            <a:r>
              <a:rPr lang="tr-TR" sz="2400" dirty="0"/>
              <a:t>Hastayı karara dahil etmeden "Önce zarar verme, sadece fayda sağla" perspektifinden bir hasta için karar verirse, hastanın özerkliği ihlal edilmiştir (</a:t>
            </a:r>
            <a:r>
              <a:rPr lang="tr-TR" sz="2400" dirty="0" err="1"/>
              <a:t>Summers</a:t>
            </a:r>
            <a:r>
              <a:rPr lang="tr-TR" sz="2400" dirty="0"/>
              <a:t> &amp; </a:t>
            </a:r>
            <a:r>
              <a:rPr lang="tr-TR" sz="2400" dirty="0" err="1"/>
              <a:t>Morrison</a:t>
            </a:r>
            <a:r>
              <a:rPr lang="tr-TR" sz="2400" dirty="0"/>
              <a:t>, 2009). </a:t>
            </a:r>
          </a:p>
          <a:p>
            <a:pPr algn="just">
              <a:lnSpc>
                <a:spcPct val="150000"/>
              </a:lnSpc>
            </a:pPr>
            <a:r>
              <a:rPr lang="tr-TR" sz="2400" dirty="0"/>
              <a:t>Hasta özerkliğini göz önünde bulundururken, gerçeği söyleme, gizlilik, mahremiyet, bilginin açıklanması ve rıza hakkında düşünmek gerekir. Her biri önemlidir ve hepsinin sağlık profesyonelleri için önemli etkileri vardır.</a:t>
            </a:r>
          </a:p>
        </p:txBody>
      </p:sp>
      <p:sp>
        <p:nvSpPr>
          <p:cNvPr id="4" name="Unvan 1"/>
          <p:cNvSpPr>
            <a:spLocks noGrp="1"/>
          </p:cNvSpPr>
          <p:nvPr>
            <p:ph type="title"/>
          </p:nvPr>
        </p:nvSpPr>
        <p:spPr>
          <a:xfrm>
            <a:off x="1403648" y="260648"/>
            <a:ext cx="6377940" cy="1293028"/>
          </a:xfrm>
        </p:spPr>
        <p:txBody>
          <a:bodyPr/>
          <a:lstStyle/>
          <a:p>
            <a:pPr algn="ctr"/>
            <a:r>
              <a:rPr lang="tr-TR" b="1" dirty="0">
                <a:solidFill>
                  <a:schemeClr val="accent5">
                    <a:lumMod val="60000"/>
                    <a:lumOff val="40000"/>
                  </a:schemeClr>
                </a:solidFill>
              </a:rPr>
              <a:t>Özerklik</a:t>
            </a:r>
            <a:r>
              <a:rPr lang="tr-TR" dirty="0"/>
              <a:t> </a:t>
            </a:r>
          </a:p>
        </p:txBody>
      </p:sp>
    </p:spTree>
    <p:extLst>
      <p:ext uri="{BB962C8B-B14F-4D97-AF65-F5344CB8AC3E}">
        <p14:creationId xmlns:p14="http://schemas.microsoft.com/office/powerpoint/2010/main" val="194525242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1187624" y="548680"/>
            <a:ext cx="6377940" cy="1293028"/>
          </a:xfrm>
        </p:spPr>
        <p:txBody>
          <a:bodyPr/>
          <a:lstStyle/>
          <a:p>
            <a:pPr algn="ctr"/>
            <a:r>
              <a:rPr lang="tr-TR" b="1" dirty="0">
                <a:solidFill>
                  <a:schemeClr val="accent5">
                    <a:lumMod val="60000"/>
                    <a:lumOff val="40000"/>
                  </a:schemeClr>
                </a:solidFill>
              </a:rPr>
              <a:t>ADALET</a:t>
            </a:r>
          </a:p>
        </p:txBody>
      </p:sp>
      <p:sp>
        <p:nvSpPr>
          <p:cNvPr id="3" name="İçerik Yer Tutucusu 2"/>
          <p:cNvSpPr>
            <a:spLocks noGrp="1"/>
          </p:cNvSpPr>
          <p:nvPr>
            <p:ph idx="1"/>
          </p:nvPr>
        </p:nvSpPr>
        <p:spPr>
          <a:xfrm>
            <a:off x="467544" y="2762917"/>
            <a:ext cx="8208913" cy="2250259"/>
          </a:xfrm>
        </p:spPr>
        <p:txBody>
          <a:bodyPr>
            <a:noAutofit/>
          </a:bodyPr>
          <a:lstStyle/>
          <a:p>
            <a:pPr algn="just">
              <a:lnSpc>
                <a:spcPct val="150000"/>
              </a:lnSpc>
            </a:pPr>
            <a:r>
              <a:rPr lang="tr-TR" sz="2800" dirty="0"/>
              <a:t>Kişilere adil, eşitlikçi ve uygun şekilde davranılmasıdır.</a:t>
            </a:r>
          </a:p>
        </p:txBody>
      </p:sp>
    </p:spTree>
    <p:extLst>
      <p:ext uri="{BB962C8B-B14F-4D97-AF65-F5344CB8AC3E}">
        <p14:creationId xmlns:p14="http://schemas.microsoft.com/office/powerpoint/2010/main" val="49348338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1187624" y="548680"/>
            <a:ext cx="6377940" cy="1293028"/>
          </a:xfrm>
        </p:spPr>
        <p:txBody>
          <a:bodyPr/>
          <a:lstStyle/>
          <a:p>
            <a:pPr algn="ctr"/>
            <a:r>
              <a:rPr lang="tr-TR" b="1" dirty="0">
                <a:solidFill>
                  <a:schemeClr val="accent5">
                    <a:lumMod val="60000"/>
                    <a:lumOff val="40000"/>
                  </a:schemeClr>
                </a:solidFill>
              </a:rPr>
              <a:t>ADALET</a:t>
            </a:r>
          </a:p>
        </p:txBody>
      </p:sp>
      <p:sp>
        <p:nvSpPr>
          <p:cNvPr id="3" name="İçerik Yer Tutucusu 2"/>
          <p:cNvSpPr>
            <a:spLocks noGrp="1"/>
          </p:cNvSpPr>
          <p:nvPr>
            <p:ph idx="1"/>
          </p:nvPr>
        </p:nvSpPr>
        <p:spPr>
          <a:xfrm>
            <a:off x="93827" y="1841708"/>
            <a:ext cx="8870662" cy="4069080"/>
          </a:xfrm>
        </p:spPr>
        <p:txBody>
          <a:bodyPr>
            <a:noAutofit/>
          </a:bodyPr>
          <a:lstStyle/>
          <a:p>
            <a:pPr marL="0" indent="0" algn="just">
              <a:lnSpc>
                <a:spcPct val="150000"/>
              </a:lnSpc>
              <a:buNone/>
            </a:pPr>
            <a:r>
              <a:rPr lang="tr-TR" sz="2400" b="1" dirty="0">
                <a:solidFill>
                  <a:srgbClr val="FFFF00"/>
                </a:solidFill>
              </a:rPr>
              <a:t>Sağlık alanında adalet ilkesi;</a:t>
            </a:r>
          </a:p>
          <a:p>
            <a:pPr algn="just">
              <a:lnSpc>
                <a:spcPct val="150000"/>
              </a:lnSpc>
            </a:pPr>
            <a:r>
              <a:rPr lang="tr-TR" sz="2400" dirty="0"/>
              <a:t>Klinik etiğe en uygun olanı dağıtım adaletidir. toplum yaşamında her bireyin yararına olan, özgürlük-fırsat, gelir-esenlik gibi birey öz saygısına dayanan değerlerin eşit biçimde dağıtılmasını gerekli kılar (</a:t>
            </a:r>
            <a:r>
              <a:rPr lang="tr-TR" sz="2400" dirty="0" err="1"/>
              <a:t>Eltan</a:t>
            </a:r>
            <a:r>
              <a:rPr lang="tr-TR" sz="2400" dirty="0"/>
              <a:t>, C., 2013). </a:t>
            </a:r>
          </a:p>
        </p:txBody>
      </p:sp>
    </p:spTree>
    <p:extLst>
      <p:ext uri="{BB962C8B-B14F-4D97-AF65-F5344CB8AC3E}">
        <p14:creationId xmlns:p14="http://schemas.microsoft.com/office/powerpoint/2010/main" val="26883002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1187624" y="548680"/>
            <a:ext cx="6377940" cy="1293028"/>
          </a:xfrm>
        </p:spPr>
        <p:txBody>
          <a:bodyPr/>
          <a:lstStyle/>
          <a:p>
            <a:pPr algn="ctr"/>
            <a:r>
              <a:rPr lang="tr-TR" b="1" dirty="0">
                <a:solidFill>
                  <a:schemeClr val="accent5">
                    <a:lumMod val="60000"/>
                    <a:lumOff val="40000"/>
                  </a:schemeClr>
                </a:solidFill>
              </a:rPr>
              <a:t>ADALET</a:t>
            </a:r>
          </a:p>
        </p:txBody>
      </p:sp>
      <p:sp>
        <p:nvSpPr>
          <p:cNvPr id="3" name="İçerik Yer Tutucusu 2"/>
          <p:cNvSpPr>
            <a:spLocks noGrp="1"/>
          </p:cNvSpPr>
          <p:nvPr>
            <p:ph idx="1"/>
          </p:nvPr>
        </p:nvSpPr>
        <p:spPr>
          <a:xfrm>
            <a:off x="11576" y="1825238"/>
            <a:ext cx="8964488" cy="4069080"/>
          </a:xfrm>
        </p:spPr>
        <p:txBody>
          <a:bodyPr>
            <a:noAutofit/>
          </a:bodyPr>
          <a:lstStyle/>
          <a:p>
            <a:pPr algn="just">
              <a:lnSpc>
                <a:spcPct val="150000"/>
              </a:lnSpc>
            </a:pPr>
            <a:r>
              <a:rPr lang="tr-TR" sz="2400" dirty="0"/>
              <a:t>Bir doktor her hastayla ne kadar zaman geçireceğine karar vermelidir. </a:t>
            </a:r>
          </a:p>
          <a:p>
            <a:pPr algn="just">
              <a:lnSpc>
                <a:spcPct val="150000"/>
              </a:lnSpc>
            </a:pPr>
            <a:r>
              <a:rPr lang="tr-TR" sz="2400" dirty="0"/>
              <a:t>Hemşireler, meşgul oldukları göreve göre bir çağrı düğmesine ne kadar hızlı yanıt vereceklerine karar vermelidir. </a:t>
            </a:r>
          </a:p>
          <a:p>
            <a:pPr algn="just">
              <a:lnSpc>
                <a:spcPct val="150000"/>
              </a:lnSpc>
            </a:pPr>
            <a:r>
              <a:rPr lang="tr-TR" sz="2400" dirty="0"/>
              <a:t>Hemşire yöneticileri, çok az hemşireyi çok fazla hastaya etkili bir şekilde tahsis etmek zorundadır.</a:t>
            </a:r>
          </a:p>
        </p:txBody>
      </p:sp>
    </p:spTree>
    <p:extLst>
      <p:ext uri="{BB962C8B-B14F-4D97-AF65-F5344CB8AC3E}">
        <p14:creationId xmlns:p14="http://schemas.microsoft.com/office/powerpoint/2010/main" val="76903263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1403648" y="263764"/>
            <a:ext cx="6377940" cy="1293028"/>
          </a:xfrm>
        </p:spPr>
        <p:txBody>
          <a:bodyPr/>
          <a:lstStyle/>
          <a:p>
            <a:pPr algn="ctr"/>
            <a:r>
              <a:rPr lang="tr-TR" b="1" dirty="0">
                <a:solidFill>
                  <a:schemeClr val="accent5">
                    <a:lumMod val="60000"/>
                    <a:lumOff val="40000"/>
                  </a:schemeClr>
                </a:solidFill>
              </a:rPr>
              <a:t>ADALET</a:t>
            </a:r>
          </a:p>
        </p:txBody>
      </p:sp>
      <p:sp>
        <p:nvSpPr>
          <p:cNvPr id="3" name="İçerik Yer Tutucusu 2"/>
          <p:cNvSpPr>
            <a:spLocks noGrp="1"/>
          </p:cNvSpPr>
          <p:nvPr>
            <p:ph idx="1"/>
          </p:nvPr>
        </p:nvSpPr>
        <p:spPr>
          <a:xfrm>
            <a:off x="128122" y="1556792"/>
            <a:ext cx="8496944" cy="4069080"/>
          </a:xfrm>
        </p:spPr>
        <p:txBody>
          <a:bodyPr>
            <a:noAutofit/>
          </a:bodyPr>
          <a:lstStyle/>
          <a:p>
            <a:pPr marL="0" indent="0" algn="ctr">
              <a:lnSpc>
                <a:spcPct val="150000"/>
              </a:lnSpc>
              <a:buNone/>
            </a:pPr>
            <a:r>
              <a:rPr lang="tr-TR" sz="2800" b="1" dirty="0">
                <a:solidFill>
                  <a:srgbClr val="FFFF00"/>
                </a:solidFill>
              </a:rPr>
              <a:t>Dağıtım adaleti sorunları neler olabilir?</a:t>
            </a:r>
            <a:endParaRPr lang="tr-TR" sz="2800" dirty="0"/>
          </a:p>
          <a:p>
            <a:pPr algn="just">
              <a:lnSpc>
                <a:spcPct val="150000"/>
              </a:lnSpc>
            </a:pPr>
            <a:r>
              <a:rPr lang="tr-TR" sz="2400" dirty="0"/>
              <a:t>Kıt kaynakların (ekipman, testler, ilaçlar, organ nakilleri), </a:t>
            </a:r>
          </a:p>
          <a:p>
            <a:pPr algn="just">
              <a:lnSpc>
                <a:spcPct val="150000"/>
              </a:lnSpc>
            </a:pPr>
            <a:r>
              <a:rPr lang="tr-TR" sz="2400" dirty="0"/>
              <a:t>Sigortasız hastaların bakımı </a:t>
            </a:r>
          </a:p>
          <a:p>
            <a:pPr algn="just">
              <a:lnSpc>
                <a:spcPct val="150000"/>
              </a:lnSpc>
            </a:pPr>
            <a:r>
              <a:rPr lang="tr-TR" sz="2400" dirty="0"/>
              <a:t>Hasta ziyaretleri için zaman tahsisi (her hasta için eşit zaman mı? ) </a:t>
            </a:r>
          </a:p>
        </p:txBody>
      </p:sp>
    </p:spTree>
    <p:extLst>
      <p:ext uri="{BB962C8B-B14F-4D97-AF65-F5344CB8AC3E}">
        <p14:creationId xmlns:p14="http://schemas.microsoft.com/office/powerpoint/2010/main" val="2081342813"/>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1187624" y="548680"/>
            <a:ext cx="6377940" cy="1293028"/>
          </a:xfrm>
        </p:spPr>
        <p:txBody>
          <a:bodyPr/>
          <a:lstStyle/>
          <a:p>
            <a:pPr algn="ctr"/>
            <a:r>
              <a:rPr lang="tr-TR" b="1" dirty="0">
                <a:solidFill>
                  <a:schemeClr val="accent5">
                    <a:lumMod val="60000"/>
                    <a:lumOff val="40000"/>
                  </a:schemeClr>
                </a:solidFill>
              </a:rPr>
              <a:t>ADALET</a:t>
            </a:r>
          </a:p>
        </p:txBody>
      </p:sp>
      <p:sp>
        <p:nvSpPr>
          <p:cNvPr id="3" name="İçerik Yer Tutucusu 2"/>
          <p:cNvSpPr>
            <a:spLocks noGrp="1"/>
          </p:cNvSpPr>
          <p:nvPr>
            <p:ph idx="1"/>
          </p:nvPr>
        </p:nvSpPr>
        <p:spPr>
          <a:xfrm>
            <a:off x="201838" y="1700808"/>
            <a:ext cx="8546625" cy="4069080"/>
          </a:xfrm>
        </p:spPr>
        <p:txBody>
          <a:bodyPr>
            <a:noAutofit/>
          </a:bodyPr>
          <a:lstStyle/>
          <a:p>
            <a:pPr marL="0" indent="0">
              <a:lnSpc>
                <a:spcPct val="150000"/>
              </a:lnSpc>
              <a:buNone/>
            </a:pPr>
            <a:r>
              <a:rPr lang="tr-TR" sz="2800" b="1" dirty="0">
                <a:solidFill>
                  <a:srgbClr val="FFFF00"/>
                </a:solidFill>
              </a:rPr>
              <a:t>Bu ilkenin açık bir ihlali örneği</a:t>
            </a:r>
            <a:endParaRPr lang="tr-TR" sz="2800" dirty="0"/>
          </a:p>
          <a:p>
            <a:pPr algn="just">
              <a:lnSpc>
                <a:spcPct val="150000"/>
              </a:lnSpc>
            </a:pPr>
            <a:r>
              <a:rPr lang="tr-TR" sz="2400" dirty="0"/>
              <a:t>Hastaya karşı adalet, çıkar çatışmaları olduğunda birincil öneme sahip bir rol üstlenir. </a:t>
            </a:r>
          </a:p>
          <a:p>
            <a:pPr algn="just">
              <a:lnSpc>
                <a:spcPct val="150000"/>
              </a:lnSpc>
            </a:pPr>
            <a:r>
              <a:rPr lang="tr-TR" sz="2400" dirty="0"/>
              <a:t>Belirli bir tedavi seçeneğinin diğerlerine tercih edilmesi veya pahalı bir ilacın eşit derecede etkili ancak daha az pahalı olan bir ilaca tercih edilmesi.</a:t>
            </a:r>
          </a:p>
        </p:txBody>
      </p:sp>
    </p:spTree>
    <p:extLst>
      <p:ext uri="{BB962C8B-B14F-4D97-AF65-F5344CB8AC3E}">
        <p14:creationId xmlns:p14="http://schemas.microsoft.com/office/powerpoint/2010/main" val="130417990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çerik Yer Tutucusu 3">
            <a:extLst>
              <a:ext uri="{FF2B5EF4-FFF2-40B4-BE49-F238E27FC236}">
                <a16:creationId xmlns:a16="http://schemas.microsoft.com/office/drawing/2014/main" id="{AE61A54E-9C7D-D348-F866-830B22387742}"/>
              </a:ext>
            </a:extLst>
          </p:cNvPr>
          <p:cNvPicPr>
            <a:picLocks noGrp="1" noChangeAspect="1"/>
          </p:cNvPicPr>
          <p:nvPr>
            <p:ph idx="1"/>
          </p:nvPr>
        </p:nvPicPr>
        <p:blipFill>
          <a:blip r:embed="rId2"/>
          <a:stretch>
            <a:fillRect/>
          </a:stretch>
        </p:blipFill>
        <p:spPr>
          <a:xfrm>
            <a:off x="696412" y="620688"/>
            <a:ext cx="7557502" cy="5149875"/>
          </a:xfrm>
          <a:prstGeom prst="rect">
            <a:avLst/>
          </a:prstGeom>
        </p:spPr>
      </p:pic>
    </p:spTree>
    <p:extLst>
      <p:ext uri="{BB962C8B-B14F-4D97-AF65-F5344CB8AC3E}">
        <p14:creationId xmlns:p14="http://schemas.microsoft.com/office/powerpoint/2010/main" val="287476757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a:extLst>
              <a:ext uri="{FF2B5EF4-FFF2-40B4-BE49-F238E27FC236}">
                <a16:creationId xmlns:a16="http://schemas.microsoft.com/office/drawing/2014/main" id="{C366464E-B498-5818-9E4A-980492F06BDB}"/>
              </a:ext>
            </a:extLst>
          </p:cNvPr>
          <p:cNvSpPr>
            <a:spLocks noGrp="1"/>
          </p:cNvSpPr>
          <p:nvPr>
            <p:ph idx="1"/>
          </p:nvPr>
        </p:nvSpPr>
        <p:spPr>
          <a:xfrm>
            <a:off x="594360" y="1628800"/>
            <a:ext cx="7955280" cy="4634840"/>
          </a:xfrm>
        </p:spPr>
        <p:txBody>
          <a:bodyPr/>
          <a:lstStyle/>
          <a:p>
            <a:pPr algn="just"/>
            <a:r>
              <a:rPr lang="tr-TR" sz="2000" dirty="0">
                <a:solidFill>
                  <a:srgbClr val="FF0000"/>
                </a:solidFill>
              </a:rPr>
              <a:t>Örneğin, </a:t>
            </a:r>
            <a:r>
              <a:rPr lang="tr-TR" sz="2000" dirty="0"/>
              <a:t>tıbbi müdahale hastanın özerkliğini ihlal eder nitelikte midir? Böbrek yetmezliği çeken ve diyalize ihtiyacı olan çok sayıda hasta arasında, hekimin ün sahibi bir isme öncelik tanıması karşısında adalet ilkesi ne demektedir? Önemli görülen bir hastalığın tedavisinde varılan olumlu sonucun topluma duyurulması amacıyla hasta kimliğinin açıklanması gizlilik ilkesine zarar vermemekte midir? Kısıtlı olanaklara sahip bir hastanede, yapay yöntemlerle uzun süreden beri bir hastanın yaşatılmasına çalışılırken, aynı biçimdeki yeni hastaların gelmesi durumunda, hekim hangi etik öğeyi göz önünde bulunduracaktır?</a:t>
            </a:r>
          </a:p>
          <a:p>
            <a:endParaRPr lang="tr-TR" dirty="0"/>
          </a:p>
        </p:txBody>
      </p:sp>
    </p:spTree>
    <p:extLst>
      <p:ext uri="{BB962C8B-B14F-4D97-AF65-F5344CB8AC3E}">
        <p14:creationId xmlns:p14="http://schemas.microsoft.com/office/powerpoint/2010/main" val="1078771613"/>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179512" y="1484784"/>
            <a:ext cx="8568952" cy="4764722"/>
          </a:xfrm>
        </p:spPr>
        <p:txBody>
          <a:bodyPr>
            <a:normAutofit/>
          </a:bodyPr>
          <a:lstStyle/>
          <a:p>
            <a:pPr algn="just">
              <a:lnSpc>
                <a:spcPct val="150000"/>
              </a:lnSpc>
            </a:pPr>
            <a:r>
              <a:rPr lang="tr-TR" sz="2400" dirty="0"/>
              <a:t>Etik dışı davranışların önlenmesinde şüphesiz ki en önemlisi insani ve ahlaki değerlerin sindirilmesi yönünde verilecek olan eğitimdir.</a:t>
            </a:r>
          </a:p>
          <a:p>
            <a:pPr algn="just">
              <a:lnSpc>
                <a:spcPct val="150000"/>
              </a:lnSpc>
            </a:pPr>
            <a:r>
              <a:rPr lang="tr-TR" sz="2400" dirty="0"/>
              <a:t> Bu eğitim insanlar tarafından, küçük yaşlardan itibaren aile okul, çevre vb. organizasyonlar tarafından verilmeli ve prensipler kurallar, ödüller ve hukuki yaptırımlarla etik dışı davranışların önüne geçmek mümkün değildir. </a:t>
            </a:r>
          </a:p>
          <a:p>
            <a:pPr algn="just">
              <a:lnSpc>
                <a:spcPct val="150000"/>
              </a:lnSpc>
            </a:pPr>
            <a:endParaRPr lang="tr-TR" dirty="0"/>
          </a:p>
        </p:txBody>
      </p:sp>
      <p:sp>
        <p:nvSpPr>
          <p:cNvPr id="2" name="Dikdörtgen 1"/>
          <p:cNvSpPr/>
          <p:nvPr/>
        </p:nvSpPr>
        <p:spPr>
          <a:xfrm>
            <a:off x="3454737" y="548680"/>
            <a:ext cx="2018501" cy="707886"/>
          </a:xfrm>
          <a:prstGeom prst="rect">
            <a:avLst/>
          </a:prstGeom>
        </p:spPr>
        <p:txBody>
          <a:bodyPr wrap="none">
            <a:spAutoFit/>
          </a:bodyPr>
          <a:lstStyle/>
          <a:p>
            <a:r>
              <a:rPr lang="tr-TR" sz="4000" b="1" dirty="0">
                <a:solidFill>
                  <a:schemeClr val="accent5">
                    <a:lumMod val="60000"/>
                    <a:lumOff val="40000"/>
                  </a:schemeClr>
                </a:solidFill>
              </a:rPr>
              <a:t>SONUÇ</a:t>
            </a:r>
          </a:p>
        </p:txBody>
      </p:sp>
    </p:spTree>
    <p:extLst>
      <p:ext uri="{BB962C8B-B14F-4D97-AF65-F5344CB8AC3E}">
        <p14:creationId xmlns:p14="http://schemas.microsoft.com/office/powerpoint/2010/main" val="24107478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1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1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1187624" y="548680"/>
            <a:ext cx="6377940" cy="1293028"/>
          </a:xfrm>
        </p:spPr>
        <p:txBody>
          <a:bodyPr/>
          <a:lstStyle/>
          <a:p>
            <a:pPr algn="ctr"/>
            <a:r>
              <a:rPr lang="tr-TR" b="1" dirty="0">
                <a:solidFill>
                  <a:schemeClr val="accent5">
                    <a:lumMod val="60000"/>
                    <a:lumOff val="40000"/>
                  </a:schemeClr>
                </a:solidFill>
              </a:rPr>
              <a:t>KAVRAMSAL ÇERÇEVE </a:t>
            </a:r>
          </a:p>
        </p:txBody>
      </p:sp>
      <p:pic>
        <p:nvPicPr>
          <p:cNvPr id="5" name="Resim 4"/>
          <p:cNvPicPr>
            <a:picLocks noChangeAspect="1"/>
          </p:cNvPicPr>
          <p:nvPr/>
        </p:nvPicPr>
        <p:blipFill>
          <a:blip r:embed="rId2"/>
          <a:stretch>
            <a:fillRect/>
          </a:stretch>
        </p:blipFill>
        <p:spPr>
          <a:xfrm>
            <a:off x="3051232" y="2132856"/>
            <a:ext cx="3041536" cy="3459831"/>
          </a:xfrm>
          <a:prstGeom prst="rect">
            <a:avLst/>
          </a:prstGeom>
        </p:spPr>
      </p:pic>
    </p:spTree>
    <p:extLst>
      <p:ext uri="{BB962C8B-B14F-4D97-AF65-F5344CB8AC3E}">
        <p14:creationId xmlns:p14="http://schemas.microsoft.com/office/powerpoint/2010/main" val="1763376910"/>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179512" y="1484784"/>
            <a:ext cx="8568952" cy="4764722"/>
          </a:xfrm>
        </p:spPr>
        <p:txBody>
          <a:bodyPr>
            <a:normAutofit/>
          </a:bodyPr>
          <a:lstStyle/>
          <a:p>
            <a:pPr algn="just">
              <a:lnSpc>
                <a:spcPct val="150000"/>
              </a:lnSpc>
            </a:pPr>
            <a:r>
              <a:rPr lang="tr-TR" dirty="0"/>
              <a:t>Etik olsun veya olamasın verilen her bir kararın etkilendiği faktörler vardır. Etik olan bir karar veya davranışın dayanağı çevre, ahlak, din, vicdan, onur, yasa vb. değerler olabilirken, etik olmayan bir karar veya davranışın dayanağı çıkar, bencillik, kayırma vb. içe dönük faktörler olabilmektedir.</a:t>
            </a:r>
          </a:p>
          <a:p>
            <a:pPr algn="just">
              <a:lnSpc>
                <a:spcPct val="150000"/>
              </a:lnSpc>
            </a:pPr>
            <a:endParaRPr lang="tr-TR" dirty="0"/>
          </a:p>
        </p:txBody>
      </p:sp>
      <p:sp>
        <p:nvSpPr>
          <p:cNvPr id="2" name="Dikdörtgen 1"/>
          <p:cNvSpPr/>
          <p:nvPr/>
        </p:nvSpPr>
        <p:spPr>
          <a:xfrm>
            <a:off x="3454737" y="548680"/>
            <a:ext cx="2018501" cy="707886"/>
          </a:xfrm>
          <a:prstGeom prst="rect">
            <a:avLst/>
          </a:prstGeom>
        </p:spPr>
        <p:txBody>
          <a:bodyPr wrap="none">
            <a:spAutoFit/>
          </a:bodyPr>
          <a:lstStyle/>
          <a:p>
            <a:r>
              <a:rPr lang="tr-TR" sz="4000" b="1" dirty="0">
                <a:solidFill>
                  <a:schemeClr val="accent5">
                    <a:lumMod val="60000"/>
                    <a:lumOff val="40000"/>
                  </a:schemeClr>
                </a:solidFill>
              </a:rPr>
              <a:t>SONUÇ</a:t>
            </a:r>
          </a:p>
        </p:txBody>
      </p:sp>
    </p:spTree>
    <p:extLst>
      <p:ext uri="{BB962C8B-B14F-4D97-AF65-F5344CB8AC3E}">
        <p14:creationId xmlns:p14="http://schemas.microsoft.com/office/powerpoint/2010/main" val="15160126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1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179512" y="1484784"/>
            <a:ext cx="8568952" cy="4764722"/>
          </a:xfrm>
        </p:spPr>
        <p:txBody>
          <a:bodyPr>
            <a:normAutofit fontScale="92500" lnSpcReduction="10000"/>
          </a:bodyPr>
          <a:lstStyle/>
          <a:p>
            <a:pPr algn="just">
              <a:lnSpc>
                <a:spcPct val="150000"/>
              </a:lnSpc>
            </a:pPr>
            <a:r>
              <a:rPr lang="tr-TR" sz="2600" b="1" dirty="0">
                <a:solidFill>
                  <a:srgbClr val="00FF00"/>
                </a:solidFill>
              </a:rPr>
              <a:t>Özerklik; </a:t>
            </a:r>
            <a:r>
              <a:rPr lang="tr-TR" sz="2600" dirty="0"/>
              <a:t>hastanın kendi sağlığıyla ilgili kararlarına saygı duyun </a:t>
            </a:r>
          </a:p>
          <a:p>
            <a:pPr algn="just">
              <a:lnSpc>
                <a:spcPct val="150000"/>
              </a:lnSpc>
            </a:pPr>
            <a:r>
              <a:rPr lang="tr-TR" sz="2600" b="1" dirty="0">
                <a:solidFill>
                  <a:srgbClr val="FFFF00"/>
                </a:solidFill>
              </a:rPr>
              <a:t>Zarar vermeme; </a:t>
            </a:r>
            <a:r>
              <a:rPr lang="tr-TR" sz="2600" dirty="0"/>
              <a:t>Potansiyel faydalar potansiyel risklerden ağır basarsa yine de hesaplanmış risk alınabilir </a:t>
            </a:r>
          </a:p>
          <a:p>
            <a:pPr algn="just">
              <a:lnSpc>
                <a:spcPct val="150000"/>
              </a:lnSpc>
            </a:pPr>
            <a:r>
              <a:rPr lang="tr-TR" sz="2600" b="1" dirty="0">
                <a:solidFill>
                  <a:schemeClr val="accent5"/>
                </a:solidFill>
              </a:rPr>
              <a:t>Yararlılık;</a:t>
            </a:r>
            <a:r>
              <a:rPr lang="tr-TR" sz="2600" dirty="0"/>
              <a:t> hastaların çıkarlarını en iyi şekilde destekleyin</a:t>
            </a:r>
          </a:p>
          <a:p>
            <a:pPr algn="just">
              <a:lnSpc>
                <a:spcPct val="150000"/>
              </a:lnSpc>
            </a:pPr>
            <a:r>
              <a:rPr lang="tr-TR" sz="2600" b="1" dirty="0">
                <a:solidFill>
                  <a:srgbClr val="FF0000"/>
                </a:solidFill>
              </a:rPr>
              <a:t>Adalet; </a:t>
            </a:r>
            <a:r>
              <a:rPr lang="tr-TR" sz="2600" dirty="0"/>
              <a:t>tıbbi faydaları adil bir şekilde dağıtın ve herhangi bir belirli gruba karşı ayrımcılık yapmayın</a:t>
            </a:r>
          </a:p>
          <a:p>
            <a:pPr algn="just">
              <a:lnSpc>
                <a:spcPct val="150000"/>
              </a:lnSpc>
            </a:pPr>
            <a:endParaRPr lang="tr-TR" dirty="0"/>
          </a:p>
        </p:txBody>
      </p:sp>
      <p:sp>
        <p:nvSpPr>
          <p:cNvPr id="2" name="Dikdörtgen 1"/>
          <p:cNvSpPr/>
          <p:nvPr/>
        </p:nvSpPr>
        <p:spPr>
          <a:xfrm>
            <a:off x="3454737" y="548680"/>
            <a:ext cx="2018501" cy="707886"/>
          </a:xfrm>
          <a:prstGeom prst="rect">
            <a:avLst/>
          </a:prstGeom>
        </p:spPr>
        <p:txBody>
          <a:bodyPr wrap="none">
            <a:spAutoFit/>
          </a:bodyPr>
          <a:lstStyle/>
          <a:p>
            <a:r>
              <a:rPr lang="tr-TR" sz="4000" b="1" dirty="0">
                <a:solidFill>
                  <a:schemeClr val="accent5">
                    <a:lumMod val="60000"/>
                    <a:lumOff val="40000"/>
                  </a:schemeClr>
                </a:solidFill>
              </a:rPr>
              <a:t>SONUÇ</a:t>
            </a:r>
          </a:p>
        </p:txBody>
      </p:sp>
    </p:spTree>
    <p:extLst>
      <p:ext uri="{BB962C8B-B14F-4D97-AF65-F5344CB8AC3E}">
        <p14:creationId xmlns:p14="http://schemas.microsoft.com/office/powerpoint/2010/main" val="6785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1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1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10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10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1619672" y="404664"/>
            <a:ext cx="6377940" cy="1293028"/>
          </a:xfrm>
        </p:spPr>
        <p:txBody>
          <a:bodyPr/>
          <a:lstStyle/>
          <a:p>
            <a:pPr algn="ctr"/>
            <a:r>
              <a:rPr lang="tr-TR" b="1" dirty="0"/>
              <a:t>ÖNERİLER</a:t>
            </a:r>
          </a:p>
        </p:txBody>
      </p:sp>
      <p:sp>
        <p:nvSpPr>
          <p:cNvPr id="3" name="İçerik Yer Tutucusu 2"/>
          <p:cNvSpPr>
            <a:spLocks noGrp="1"/>
          </p:cNvSpPr>
          <p:nvPr>
            <p:ph idx="1"/>
          </p:nvPr>
        </p:nvSpPr>
        <p:spPr>
          <a:xfrm>
            <a:off x="179512" y="1916832"/>
            <a:ext cx="8712968" cy="4320480"/>
          </a:xfrm>
        </p:spPr>
        <p:txBody>
          <a:bodyPr>
            <a:normAutofit fontScale="92500"/>
          </a:bodyPr>
          <a:lstStyle/>
          <a:p>
            <a:pPr algn="just">
              <a:lnSpc>
                <a:spcPct val="150000"/>
              </a:lnSpc>
            </a:pPr>
            <a:r>
              <a:rPr lang="tr-TR" dirty="0"/>
              <a:t>Sağlık hizmetlerinin sunumunda etik sorunları ortadan kaldıracak ya da en aza indirecek etik değerlerin, tutumların ve davranışların sağlık çalışanları tarafından benimsenmeli</a:t>
            </a:r>
          </a:p>
          <a:p>
            <a:pPr algn="just">
              <a:lnSpc>
                <a:spcPct val="150000"/>
              </a:lnSpc>
            </a:pPr>
            <a:r>
              <a:rPr lang="tr-TR" dirty="0"/>
              <a:t>Sağlık etik kodlarının oluşturulması ve uygulanması konusunda karar vermek için etik ve adil bir yönetim anlayışının oluşturulmalı</a:t>
            </a:r>
          </a:p>
          <a:p>
            <a:pPr algn="just">
              <a:lnSpc>
                <a:spcPct val="150000"/>
              </a:lnSpc>
            </a:pPr>
            <a:r>
              <a:rPr lang="tr-TR" dirty="0"/>
              <a:t>En az zararla en iyi hasta bakımını sağlamak için, durum tespiti uygulaması sağlık profesyonellerinin eğitim ve uygulamalarına dahil edilmelidir.</a:t>
            </a:r>
          </a:p>
        </p:txBody>
      </p:sp>
    </p:spTree>
    <p:extLst>
      <p:ext uri="{BB962C8B-B14F-4D97-AF65-F5344CB8AC3E}">
        <p14:creationId xmlns:p14="http://schemas.microsoft.com/office/powerpoint/2010/main" val="233821709"/>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1619672" y="404664"/>
            <a:ext cx="6377940" cy="1293028"/>
          </a:xfrm>
        </p:spPr>
        <p:txBody>
          <a:bodyPr/>
          <a:lstStyle/>
          <a:p>
            <a:pPr algn="ctr"/>
            <a:r>
              <a:rPr lang="tr-TR" b="1" dirty="0"/>
              <a:t>ÖNERİLER</a:t>
            </a:r>
          </a:p>
        </p:txBody>
      </p:sp>
      <p:sp>
        <p:nvSpPr>
          <p:cNvPr id="3" name="İçerik Yer Tutucusu 2"/>
          <p:cNvSpPr>
            <a:spLocks noGrp="1"/>
          </p:cNvSpPr>
          <p:nvPr>
            <p:ph idx="1"/>
          </p:nvPr>
        </p:nvSpPr>
        <p:spPr>
          <a:xfrm>
            <a:off x="179512" y="1916832"/>
            <a:ext cx="8712968" cy="4320480"/>
          </a:xfrm>
        </p:spPr>
        <p:txBody>
          <a:bodyPr>
            <a:normAutofit/>
          </a:bodyPr>
          <a:lstStyle/>
          <a:p>
            <a:pPr algn="just">
              <a:lnSpc>
                <a:spcPct val="150000"/>
              </a:lnSpc>
            </a:pPr>
            <a:r>
              <a:rPr lang="tr-TR" sz="2000" dirty="0"/>
              <a:t>Sağlık profesyonelleri etik karar alırken etik prensipler çerçevesinde bilimsel ve teknik bilgilerin en uygun biçimde uygulanmasına dair sorumluluğu, ayrıca bireyin insani ve kişisel değerlerine saygılı olma sorumluluğunu üstlenmelidir.</a:t>
            </a:r>
          </a:p>
          <a:p>
            <a:pPr algn="just">
              <a:lnSpc>
                <a:spcPct val="150000"/>
              </a:lnSpc>
            </a:pPr>
            <a:endParaRPr lang="tr-TR" dirty="0"/>
          </a:p>
        </p:txBody>
      </p:sp>
    </p:spTree>
    <p:extLst>
      <p:ext uri="{BB962C8B-B14F-4D97-AF65-F5344CB8AC3E}">
        <p14:creationId xmlns:p14="http://schemas.microsoft.com/office/powerpoint/2010/main" val="325160273"/>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755576" y="2024844"/>
            <a:ext cx="7992888" cy="2664296"/>
          </a:xfrm>
        </p:spPr>
        <p:txBody>
          <a:bodyPr/>
          <a:lstStyle/>
          <a:p>
            <a:pPr marL="0" indent="0">
              <a:lnSpc>
                <a:spcPct val="150000"/>
              </a:lnSpc>
              <a:buNone/>
            </a:pPr>
            <a:r>
              <a:rPr lang="tr-TR" dirty="0"/>
              <a:t>‘’Bir millet,  zenginliğiyle değil, ahlâk değeriyle ölçülür’’.                 </a:t>
            </a:r>
          </a:p>
        </p:txBody>
      </p:sp>
      <p:sp>
        <p:nvSpPr>
          <p:cNvPr id="4" name="İçerik Yer Tutucusu 2"/>
          <p:cNvSpPr txBox="1">
            <a:spLocks/>
          </p:cNvSpPr>
          <p:nvPr/>
        </p:nvSpPr>
        <p:spPr>
          <a:xfrm>
            <a:off x="1259632" y="3032956"/>
            <a:ext cx="5760640" cy="64807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a:lnSpc>
                <a:spcPct val="150000"/>
              </a:lnSpc>
              <a:buNone/>
            </a:pPr>
            <a:r>
              <a:rPr lang="tr-TR" sz="2800" dirty="0">
                <a:latin typeface="Brush Script MT" panose="03060802040406070304" pitchFamily="66" charset="0"/>
              </a:rPr>
              <a:t>              -</a:t>
            </a:r>
            <a:r>
              <a:rPr lang="tr-TR" sz="2800" dirty="0" err="1">
                <a:latin typeface="Cooper Black" panose="0208090404030B020404" pitchFamily="18" charset="0"/>
              </a:rPr>
              <a:t>M.Kemal</a:t>
            </a:r>
            <a:r>
              <a:rPr lang="tr-TR" sz="2800" dirty="0">
                <a:latin typeface="Cooper Black" panose="0208090404030B020404" pitchFamily="18" charset="0"/>
              </a:rPr>
              <a:t> ATATÜRK</a:t>
            </a:r>
          </a:p>
        </p:txBody>
      </p:sp>
    </p:spTree>
    <p:extLst>
      <p:ext uri="{BB962C8B-B14F-4D97-AF65-F5344CB8AC3E}">
        <p14:creationId xmlns:p14="http://schemas.microsoft.com/office/powerpoint/2010/main" val="3988617627"/>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614973" y="5445224"/>
            <a:ext cx="7955280" cy="1008112"/>
          </a:xfrm>
        </p:spPr>
        <p:txBody>
          <a:bodyPr>
            <a:normAutofit/>
          </a:bodyPr>
          <a:lstStyle/>
          <a:p>
            <a:pPr marL="0" indent="0" algn="ctr">
              <a:buNone/>
            </a:pPr>
            <a:r>
              <a:rPr lang="tr-TR" sz="3600" b="1">
                <a:solidFill>
                  <a:srgbClr val="FFFF00"/>
                </a:solidFill>
              </a:rPr>
              <a:t>TEŞEKKÜR EDERİM</a:t>
            </a:r>
            <a:endParaRPr lang="tr-TR" sz="3600" b="1" dirty="0">
              <a:solidFill>
                <a:srgbClr val="FFFF00"/>
              </a:solidFill>
            </a:endParaRPr>
          </a:p>
        </p:txBody>
      </p:sp>
      <p:pic>
        <p:nvPicPr>
          <p:cNvPr id="5" name="Resim 4"/>
          <p:cNvPicPr>
            <a:picLocks noChangeAspect="1"/>
          </p:cNvPicPr>
          <p:nvPr/>
        </p:nvPicPr>
        <p:blipFill>
          <a:blip r:embed="rId2"/>
          <a:stretch>
            <a:fillRect/>
          </a:stretch>
        </p:blipFill>
        <p:spPr>
          <a:xfrm>
            <a:off x="3159929" y="1268760"/>
            <a:ext cx="2865368" cy="3682303"/>
          </a:xfrm>
          <a:prstGeom prst="rect">
            <a:avLst/>
          </a:prstGeom>
        </p:spPr>
      </p:pic>
    </p:spTree>
    <p:extLst>
      <p:ext uri="{BB962C8B-B14F-4D97-AF65-F5344CB8AC3E}">
        <p14:creationId xmlns:p14="http://schemas.microsoft.com/office/powerpoint/2010/main" val="30840292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179512" y="908720"/>
            <a:ext cx="8712968" cy="5256584"/>
          </a:xfrm>
        </p:spPr>
        <p:txBody>
          <a:bodyPr>
            <a:noAutofit/>
          </a:bodyPr>
          <a:lstStyle/>
          <a:p>
            <a:pPr marL="0" indent="0" algn="ctr">
              <a:buNone/>
            </a:pPr>
            <a:r>
              <a:rPr lang="tr-TR" sz="4000" b="1" dirty="0">
                <a:solidFill>
                  <a:srgbClr val="FFFF00"/>
                </a:solidFill>
              </a:rPr>
              <a:t>TEMEL KAVRAMLAR</a:t>
            </a:r>
          </a:p>
          <a:p>
            <a:pPr algn="just"/>
            <a:r>
              <a:rPr lang="tr-TR" sz="2800" b="1" dirty="0">
                <a:solidFill>
                  <a:srgbClr val="FFFF00"/>
                </a:solidFill>
              </a:rPr>
              <a:t> Etik; </a:t>
            </a:r>
            <a:r>
              <a:rPr lang="tr-TR" sz="2000" dirty="0"/>
              <a:t>Etiğin temellerini atan filozof olarak kabul edilen Sokrates (MÖ.469-399), doğru </a:t>
            </a:r>
            <a:r>
              <a:rPr lang="tr-TR" sz="2000" dirty="0" err="1"/>
              <a:t>düşünme</a:t>
            </a:r>
            <a:r>
              <a:rPr lang="tr-TR" sz="2000" dirty="0"/>
              <a:t> ve soru sorma yollarını </a:t>
            </a:r>
            <a:r>
              <a:rPr lang="tr-TR" sz="2000" dirty="0" err="1"/>
              <a:t>göstermiştir</a:t>
            </a:r>
            <a:r>
              <a:rPr lang="tr-TR" sz="2000" dirty="0"/>
              <a:t> (ne? neden? nasıl? soruları)  </a:t>
            </a:r>
          </a:p>
          <a:p>
            <a:pPr algn="just"/>
            <a:r>
              <a:rPr lang="tr-TR" sz="2000" dirty="0"/>
              <a:t>Sokrates, sorgulanmamış bir yaşamın yaşanmaya değmediğini </a:t>
            </a:r>
            <a:r>
              <a:rPr lang="tr-TR" sz="2000" dirty="0" err="1"/>
              <a:t>söylemiştir</a:t>
            </a:r>
            <a:r>
              <a:rPr lang="tr-TR" sz="2000" dirty="0"/>
              <a:t>. Başka deyişle kişinin, kendinden yola </a:t>
            </a:r>
            <a:r>
              <a:rPr lang="tr-TR" sz="2000" dirty="0" err="1"/>
              <a:t>çıkarak</a:t>
            </a:r>
            <a:r>
              <a:rPr lang="tr-TR" sz="2000" dirty="0"/>
              <a:t> diğer insanlarla, </a:t>
            </a:r>
            <a:r>
              <a:rPr lang="tr-TR" sz="2000" dirty="0" err="1"/>
              <a:t>dünya</a:t>
            </a:r>
            <a:r>
              <a:rPr lang="tr-TR" sz="2000" dirty="0"/>
              <a:t> ile, yaşamla kurduğu ilişkileri </a:t>
            </a:r>
            <a:r>
              <a:rPr lang="tr-TR" sz="2000" dirty="0" err="1"/>
              <a:t>gözden</a:t>
            </a:r>
            <a:r>
              <a:rPr lang="tr-TR" sz="2000" dirty="0"/>
              <a:t> </a:t>
            </a:r>
            <a:r>
              <a:rPr lang="tr-TR" sz="2000" dirty="0" err="1"/>
              <a:t>geçirmesinin</a:t>
            </a:r>
            <a:r>
              <a:rPr lang="tr-TR" sz="2000" dirty="0"/>
              <a:t>, kendi hakkında bilgi edinmesinin, kendini bilerek yaşamasının </a:t>
            </a:r>
            <a:r>
              <a:rPr lang="tr-TR" sz="2000" dirty="0" err="1"/>
              <a:t>önemi</a:t>
            </a:r>
            <a:r>
              <a:rPr lang="tr-TR" sz="2000" dirty="0"/>
              <a:t> vurgulanmaktadır. </a:t>
            </a:r>
          </a:p>
          <a:p>
            <a:pPr algn="just"/>
            <a:r>
              <a:rPr lang="tr-TR" sz="2000" dirty="0"/>
              <a:t>Daha </a:t>
            </a:r>
            <a:r>
              <a:rPr lang="tr-TR" sz="2000" dirty="0" err="1"/>
              <a:t>açık</a:t>
            </a:r>
            <a:r>
              <a:rPr lang="tr-TR" sz="2000" dirty="0"/>
              <a:t> deyişle </a:t>
            </a:r>
            <a:r>
              <a:rPr lang="tr-TR" sz="2000" dirty="0" err="1"/>
              <a:t>söylenirse</a:t>
            </a:r>
            <a:r>
              <a:rPr lang="tr-TR" sz="2000" dirty="0"/>
              <a:t>, bunlar kişinin ne şekilde yaşadığı, ne yapıp ettiği, kararları, yaşamda nelere önem ve öncelik verdiği; bunların değerinin veya anlamının ne olduğu gibi </a:t>
            </a:r>
            <a:r>
              <a:rPr lang="tr-TR" sz="2000" dirty="0" err="1"/>
              <a:t>günlük</a:t>
            </a:r>
            <a:r>
              <a:rPr lang="tr-TR" sz="2000" dirty="0"/>
              <a:t> yaşamın </a:t>
            </a:r>
            <a:r>
              <a:rPr lang="tr-TR" sz="2000" dirty="0" err="1"/>
              <a:t>içinde</a:t>
            </a:r>
            <a:r>
              <a:rPr lang="tr-TR" sz="2000" dirty="0"/>
              <a:t> yer alan ve hepimizin bir şekilde ilişkili olduğu sorulardır. </a:t>
            </a:r>
          </a:p>
          <a:p>
            <a:pPr marL="0" indent="0" algn="just">
              <a:buNone/>
            </a:pPr>
            <a:endParaRPr lang="tr-TR" sz="2800" dirty="0"/>
          </a:p>
        </p:txBody>
      </p:sp>
    </p:spTree>
    <p:extLst>
      <p:ext uri="{BB962C8B-B14F-4D97-AF65-F5344CB8AC3E}">
        <p14:creationId xmlns:p14="http://schemas.microsoft.com/office/powerpoint/2010/main" val="33034439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179512" y="908720"/>
            <a:ext cx="8712968" cy="5256584"/>
          </a:xfrm>
        </p:spPr>
        <p:txBody>
          <a:bodyPr>
            <a:noAutofit/>
          </a:bodyPr>
          <a:lstStyle/>
          <a:p>
            <a:pPr marL="0" indent="0" algn="ctr">
              <a:buNone/>
            </a:pPr>
            <a:r>
              <a:rPr lang="tr-TR" sz="4000" b="1" dirty="0">
                <a:solidFill>
                  <a:srgbClr val="FFFF00"/>
                </a:solidFill>
              </a:rPr>
              <a:t>TEMEL KAVRAMLAR</a:t>
            </a:r>
          </a:p>
          <a:p>
            <a:pPr algn="just"/>
            <a:r>
              <a:rPr lang="tr-TR" sz="2800" b="1" dirty="0">
                <a:solidFill>
                  <a:srgbClr val="FFFF00"/>
                </a:solidFill>
              </a:rPr>
              <a:t> Etik; </a:t>
            </a:r>
            <a:r>
              <a:rPr lang="tr-TR" sz="2800" b="1" dirty="0"/>
              <a:t>Etiğin </a:t>
            </a:r>
            <a:r>
              <a:rPr lang="tr-TR" sz="2800" b="1" dirty="0" err="1"/>
              <a:t>çıkış</a:t>
            </a:r>
            <a:r>
              <a:rPr lang="tr-TR" sz="2800" b="1" dirty="0"/>
              <a:t> noktası, insanın kendini bilmesiyle veya insan </a:t>
            </a:r>
            <a:r>
              <a:rPr lang="tr-TR" sz="2800" b="1" dirty="0" err="1"/>
              <a:t>için</a:t>
            </a:r>
            <a:r>
              <a:rPr lang="tr-TR" sz="2800" b="1" dirty="0"/>
              <a:t> “doğru” ve “iyi” bir yaşamın ne olduğu, “doğru” ve “iyi” bir yaşamın nasıl yaşanabileceğiyle ilgili sorulardır.</a:t>
            </a:r>
          </a:p>
          <a:p>
            <a:pPr algn="just"/>
            <a:r>
              <a:rPr lang="tr-TR" sz="2800" b="1" dirty="0"/>
              <a:t> İnsan olmak ve yaşamak, </a:t>
            </a:r>
            <a:r>
              <a:rPr lang="tr-TR" sz="2800" b="1" dirty="0" err="1"/>
              <a:t>böyle</a:t>
            </a:r>
            <a:r>
              <a:rPr lang="tr-TR" sz="2800" b="1" dirty="0"/>
              <a:t> bir sorgulama yapmak demektir. </a:t>
            </a:r>
            <a:r>
              <a:rPr lang="tr-TR" sz="2800" b="1" dirty="0" err="1"/>
              <a:t>Böyle</a:t>
            </a:r>
            <a:r>
              <a:rPr lang="tr-TR" sz="2800" b="1" dirty="0"/>
              <a:t> bir sorgulamayı, hemen her insan yapmaktadır.</a:t>
            </a:r>
          </a:p>
          <a:p>
            <a:pPr algn="just"/>
            <a:endParaRPr lang="tr-TR" sz="2800" dirty="0"/>
          </a:p>
        </p:txBody>
      </p:sp>
    </p:spTree>
    <p:extLst>
      <p:ext uri="{BB962C8B-B14F-4D97-AF65-F5344CB8AC3E}">
        <p14:creationId xmlns:p14="http://schemas.microsoft.com/office/powerpoint/2010/main" val="23774245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179512" y="908720"/>
            <a:ext cx="8712968" cy="5256584"/>
          </a:xfrm>
        </p:spPr>
        <p:txBody>
          <a:bodyPr>
            <a:noAutofit/>
          </a:bodyPr>
          <a:lstStyle/>
          <a:p>
            <a:pPr marL="0" indent="0" algn="ctr">
              <a:buNone/>
            </a:pPr>
            <a:r>
              <a:rPr lang="tr-TR" sz="4000" b="1" dirty="0">
                <a:solidFill>
                  <a:srgbClr val="FFFF00"/>
                </a:solidFill>
              </a:rPr>
              <a:t>TEMEL KAVRAMLAR</a:t>
            </a:r>
          </a:p>
          <a:p>
            <a:pPr algn="just"/>
            <a:r>
              <a:rPr lang="tr-TR" sz="2800" b="1" dirty="0">
                <a:solidFill>
                  <a:srgbClr val="FFFF00"/>
                </a:solidFill>
              </a:rPr>
              <a:t> Etik; her şeyden önce istenilecek bir yaşamın araştırılması ve anlaşılmasıdır. </a:t>
            </a:r>
          </a:p>
          <a:p>
            <a:pPr algn="just"/>
            <a:r>
              <a:rPr lang="tr-TR" sz="2800" b="1" dirty="0" err="1">
                <a:solidFill>
                  <a:srgbClr val="C00000"/>
                </a:solidFill>
              </a:rPr>
              <a:t>Kısaca;etik,ulaşılmak</a:t>
            </a:r>
            <a:r>
              <a:rPr lang="tr-TR" sz="2800" b="1" dirty="0">
                <a:solidFill>
                  <a:srgbClr val="C00000"/>
                </a:solidFill>
              </a:rPr>
              <a:t> istenen ahlaki bir yaşamın araştırılması ve anlaşılması olarak da tanımlanabilir.</a:t>
            </a:r>
          </a:p>
          <a:p>
            <a:pPr algn="just"/>
            <a:endParaRPr lang="tr-TR" sz="2800" dirty="0"/>
          </a:p>
        </p:txBody>
      </p:sp>
    </p:spTree>
    <p:extLst>
      <p:ext uri="{BB962C8B-B14F-4D97-AF65-F5344CB8AC3E}">
        <p14:creationId xmlns:p14="http://schemas.microsoft.com/office/powerpoint/2010/main" val="979436923"/>
      </p:ext>
    </p:extLst>
  </p:cSld>
  <p:clrMapOvr>
    <a:masterClrMapping/>
  </p:clrMapOvr>
</p:sld>
</file>

<file path=ppt/theme/theme1.xml><?xml version="1.0" encoding="utf-8"?>
<a:theme xmlns:a="http://schemas.openxmlformats.org/drawingml/2006/main" name="Uçak İzi">
  <a:themeElements>
    <a:clrScheme name="Uçak İzi">
      <a:dk1>
        <a:sysClr val="windowText" lastClr="000000"/>
      </a:dk1>
      <a:lt1>
        <a:sysClr val="window" lastClr="FFFFFF"/>
      </a:lt1>
      <a:dk2>
        <a:srgbClr val="454545"/>
      </a:dk2>
      <a:lt2>
        <a:srgbClr val="DADADA"/>
      </a:lt2>
      <a:accent1>
        <a:srgbClr val="DF2E28"/>
      </a:accent1>
      <a:accent2>
        <a:srgbClr val="FE801A"/>
      </a:accent2>
      <a:accent3>
        <a:srgbClr val="E9BF35"/>
      </a:accent3>
      <a:accent4>
        <a:srgbClr val="81BB42"/>
      </a:accent4>
      <a:accent5>
        <a:srgbClr val="32C7A9"/>
      </a:accent5>
      <a:accent6>
        <a:srgbClr val="4A9BDC"/>
      </a:accent6>
      <a:hlink>
        <a:srgbClr val="F0532B"/>
      </a:hlink>
      <a:folHlink>
        <a:srgbClr val="F38B53"/>
      </a:folHlink>
    </a:clrScheme>
    <a:fontScheme name="Uçak İzi">
      <a:majorFont>
        <a:latin typeface="Century Gothic" panose="020B0502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Uçak İzi">
      <a:fillStyleLst>
        <a:solidFill>
          <a:schemeClr val="phClr"/>
        </a:solidFill>
        <a:gradFill rotWithShape="1">
          <a:gsLst>
            <a:gs pos="0">
              <a:schemeClr val="phClr">
                <a:tint val="69000"/>
                <a:alpha val="100000"/>
                <a:satMod val="109000"/>
                <a:lumMod val="110000"/>
              </a:schemeClr>
            </a:gs>
            <a:gs pos="52000">
              <a:schemeClr val="phClr">
                <a:tint val="74000"/>
                <a:satMod val="100000"/>
                <a:lumMod val="104000"/>
              </a:schemeClr>
            </a:gs>
            <a:gs pos="100000">
              <a:schemeClr val="phClr">
                <a:tint val="78000"/>
                <a:satMod val="100000"/>
                <a:lumMod val="100000"/>
              </a:schemeClr>
            </a:gs>
          </a:gsLst>
          <a:lin ang="5400000" scaled="0"/>
        </a:gradFill>
        <a:gradFill rotWithShape="1">
          <a:gsLst>
            <a:gs pos="0">
              <a:schemeClr val="phClr">
                <a:tint val="96000"/>
                <a:satMod val="100000"/>
                <a:lumMod val="104000"/>
              </a:schemeClr>
            </a:gs>
            <a:gs pos="78000">
              <a:schemeClr val="phClr">
                <a:shade val="100000"/>
                <a:satMod val="11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cene3d>
            <a:camera prst="orthographicFront">
              <a:rot lat="0" lon="0" rev="0"/>
            </a:camera>
            <a:lightRig rig="threePt" dir="t"/>
          </a:scene3d>
          <a:sp3d>
            <a:bevelT w="25400" h="12700"/>
          </a:sp3d>
        </a:effectStyle>
        <a:effectStyle>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por Trail" id="{4FDF2955-7D9C-493C-B9F9-C205151B46CD}" vid="{8F31A783-2159-4870-BC29-2BA7D038EA44}"/>
    </a:ext>
  </a:extLst>
</a:theme>
</file>

<file path=docProps/app.xml><?xml version="1.0" encoding="utf-8"?>
<Properties xmlns="http://schemas.openxmlformats.org/officeDocument/2006/extended-properties" xmlns:vt="http://schemas.openxmlformats.org/officeDocument/2006/docPropsVTypes">
  <Template>TM04033937[[fn=Uçak İzi]]</Template>
  <TotalTime>0</TotalTime>
  <Words>2658</Words>
  <Application>Microsoft Office PowerPoint</Application>
  <PresentationFormat>Ekran Gösterisi (4:3)</PresentationFormat>
  <Paragraphs>257</Paragraphs>
  <Slides>65</Slides>
  <Notes>0</Notes>
  <HiddenSlides>0</HiddenSlides>
  <MMClips>0</MMClips>
  <ScaleCrop>false</ScaleCrop>
  <HeadingPairs>
    <vt:vector size="6" baseType="variant">
      <vt:variant>
        <vt:lpstr>Kullanılan Yazı Tipleri</vt:lpstr>
      </vt:variant>
      <vt:variant>
        <vt:i4>7</vt:i4>
      </vt:variant>
      <vt:variant>
        <vt:lpstr>Tema</vt:lpstr>
      </vt:variant>
      <vt:variant>
        <vt:i4>1</vt:i4>
      </vt:variant>
      <vt:variant>
        <vt:lpstr>Slayt Başlıkları</vt:lpstr>
      </vt:variant>
      <vt:variant>
        <vt:i4>65</vt:i4>
      </vt:variant>
    </vt:vector>
  </HeadingPairs>
  <TitlesOfParts>
    <vt:vector size="73" baseType="lpstr">
      <vt:lpstr>Arial</vt:lpstr>
      <vt:lpstr>Brush Script MT</vt:lpstr>
      <vt:lpstr>Calibri</vt:lpstr>
      <vt:lpstr>Century Gothic</vt:lpstr>
      <vt:lpstr>Cooper Black</vt:lpstr>
      <vt:lpstr>Times New Roman</vt:lpstr>
      <vt:lpstr>Wingdings</vt:lpstr>
      <vt:lpstr>Uçak İzi</vt:lpstr>
      <vt:lpstr>SAĞLIKTA ETİK PRENSİPLER</vt:lpstr>
      <vt:lpstr>SUNUMUN İÇERİĞİ</vt:lpstr>
      <vt:lpstr>ÇALIŞMANIN AMACI</vt:lpstr>
      <vt:lpstr>Çalışmanın amacı</vt:lpstr>
      <vt:lpstr>Çalışmanın önemi</vt:lpstr>
      <vt:lpstr>KAVRAMSAL ÇERÇEVE </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NEDEN SAĞLIKTA ETİK PRENSİPLER?</vt:lpstr>
      <vt:lpstr>NEDEN SAĞLIKTA ETİK PRENSİPLER?</vt:lpstr>
      <vt:lpstr>NEDEN SAĞLIKTA ETİK PRENSİPLER?</vt:lpstr>
      <vt:lpstr>Sağlıkta etik prensiplere bağlı kalmak neden önemlidir?</vt:lpstr>
      <vt:lpstr>PowerPoint Sunusu</vt:lpstr>
      <vt:lpstr>Sağlıkta etik prensiplere bağlı kalmak neden önemlidir? </vt:lpstr>
      <vt:lpstr>Sağlıkta ETİK PRENSİPLER</vt:lpstr>
      <vt:lpstr>Sağlıkta ETİK PRENSİPLER</vt:lpstr>
      <vt:lpstr>Dört İlkeli Etik Yaklaşım</vt:lpstr>
      <vt:lpstr>ETİK PRENSİPLER</vt:lpstr>
      <vt:lpstr>YARARLILIK</vt:lpstr>
      <vt:lpstr>PowerPoint Sunusu</vt:lpstr>
      <vt:lpstr>PowerPoint Sunusu</vt:lpstr>
      <vt:lpstr>YARARLILIK</vt:lpstr>
      <vt:lpstr>ZARAR VERMEME</vt:lpstr>
      <vt:lpstr>ZARAR VERMEME</vt:lpstr>
      <vt:lpstr>ZARAR VERMEME</vt:lpstr>
      <vt:lpstr>ZARAR VERMEME</vt:lpstr>
      <vt:lpstr>ZARAR VERMEME</vt:lpstr>
      <vt:lpstr>ZARAR VERMEME</vt:lpstr>
      <vt:lpstr>Özerklik </vt:lpstr>
      <vt:lpstr>Özerklik </vt:lpstr>
      <vt:lpstr>Özerklik </vt:lpstr>
      <vt:lpstr>Özerklik </vt:lpstr>
      <vt:lpstr>Özerklik </vt:lpstr>
      <vt:lpstr>Özerklik </vt:lpstr>
      <vt:lpstr>Özerklik </vt:lpstr>
      <vt:lpstr>Özerklik </vt:lpstr>
      <vt:lpstr>ADALET</vt:lpstr>
      <vt:lpstr>ADALET</vt:lpstr>
      <vt:lpstr>ADALET</vt:lpstr>
      <vt:lpstr>ADALET</vt:lpstr>
      <vt:lpstr>ADALET</vt:lpstr>
      <vt:lpstr>PowerPoint Sunusu</vt:lpstr>
      <vt:lpstr>PowerPoint Sunusu</vt:lpstr>
      <vt:lpstr>PowerPoint Sunusu</vt:lpstr>
      <vt:lpstr>PowerPoint Sunusu</vt:lpstr>
      <vt:lpstr>PowerPoint Sunusu</vt:lpstr>
      <vt:lpstr>ÖNERİLER</vt:lpstr>
      <vt:lpstr>ÖNERİLER</vt:lpstr>
      <vt:lpstr>PowerPoint Sunusu</vt:lpstr>
      <vt:lpstr>PowerPoint Sunusu</vt:lpstr>
    </vt:vector>
  </TitlesOfParts>
  <Company>HP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Sunusu</dc:title>
  <dc:creator>Sabiha</dc:creator>
  <cp:lastModifiedBy>ilknur sayan</cp:lastModifiedBy>
  <cp:revision>94</cp:revision>
  <dcterms:created xsi:type="dcterms:W3CDTF">2020-11-13T05:05:39Z</dcterms:created>
  <dcterms:modified xsi:type="dcterms:W3CDTF">2023-02-15T03:12:55Z</dcterms:modified>
</cp:coreProperties>
</file>